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9" r:id="rId4"/>
    <p:sldId id="260" r:id="rId5"/>
    <p:sldId id="277" r:id="rId6"/>
    <p:sldId id="269" r:id="rId7"/>
    <p:sldId id="279" r:id="rId8"/>
    <p:sldId id="270" r:id="rId9"/>
    <p:sldId id="281" r:id="rId10"/>
    <p:sldId id="302" r:id="rId11"/>
    <p:sldId id="291" r:id="rId12"/>
    <p:sldId id="292" r:id="rId13"/>
    <p:sldId id="294" r:id="rId14"/>
    <p:sldId id="271" r:id="rId15"/>
    <p:sldId id="285" r:id="rId16"/>
    <p:sldId id="304" r:id="rId17"/>
    <p:sldId id="305" r:id="rId18"/>
    <p:sldId id="307" r:id="rId19"/>
    <p:sldId id="306" r:id="rId20"/>
    <p:sldId id="272" r:id="rId21"/>
    <p:sldId id="288" r:id="rId22"/>
    <p:sldId id="273" r:id="rId23"/>
    <p:sldId id="290"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227"/>
    <a:srgbClr val="FF9D38"/>
    <a:srgbClr val="F5C638"/>
    <a:srgbClr val="FB405D"/>
    <a:srgbClr val="DA4818"/>
    <a:srgbClr val="F67A3A"/>
    <a:srgbClr val="231F20"/>
    <a:srgbClr val="F23C00"/>
    <a:srgbClr val="383637"/>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610"/>
  </p:normalViewPr>
  <p:slideViewPr>
    <p:cSldViewPr snapToGrid="0" snapToObjects="1">
      <p:cViewPr varScale="1">
        <p:scale>
          <a:sx n="106" d="100"/>
          <a:sy n="106" d="100"/>
        </p:scale>
        <p:origin x="92" y="64"/>
      </p:cViewPr>
      <p:guideLst>
        <p:guide pos="3840"/>
        <p:guide orient="horz" pos="216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7.png"/><Relationship Id="rId2" Type="http://schemas.microsoft.com/office/2007/relationships/hdphoto" Target="../media/image3.wdp"/><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wdp"/><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1823563">
            <a:off x="137340" y="-2331917"/>
            <a:ext cx="13986178" cy="7994520"/>
          </a:xfrm>
          <a:custGeom>
            <a:avLst/>
            <a:gdLst>
              <a:gd name="connsiteX0" fmla="*/ 0 w 13986178"/>
              <a:gd name="connsiteY0" fmla="*/ 6168227 h 7994520"/>
              <a:gd name="connsiteX1" fmla="*/ 10516551 w 13986178"/>
              <a:gd name="connsiteY1" fmla="*/ 0 h 7994520"/>
              <a:gd name="connsiteX2" fmla="*/ 13986178 w 13986178"/>
              <a:gd name="connsiteY2" fmla="*/ 5915560 h 7994520"/>
              <a:gd name="connsiteX3" fmla="*/ 11693289 w 13986178"/>
              <a:gd name="connsiteY3" fmla="*/ 5956982 h 7994520"/>
              <a:gd name="connsiteX4" fmla="*/ 10511517 w 13986178"/>
              <a:gd name="connsiteY4" fmla="*/ 7994520 h 7994520"/>
              <a:gd name="connsiteX5" fmla="*/ 9354254 w 13986178"/>
              <a:gd name="connsiteY5" fmla="*/ 5999238 h 7994520"/>
              <a:gd name="connsiteX6" fmla="*/ 4561146 w 13986178"/>
              <a:gd name="connsiteY6" fmla="*/ 6085828 h 7994520"/>
              <a:gd name="connsiteX7" fmla="*/ 5272735 w 13986178"/>
              <a:gd name="connsiteY7" fmla="*/ 7312706 h 7994520"/>
              <a:gd name="connsiteX8" fmla="*/ 1610514 w 13986178"/>
              <a:gd name="connsiteY8" fmla="*/ 7312706 h 7994520"/>
              <a:gd name="connsiteX9" fmla="*/ 2298395 w 13986178"/>
              <a:gd name="connsiteY9" fmla="*/ 6126705 h 799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86178" h="7994520">
                <a:moveTo>
                  <a:pt x="0" y="6168227"/>
                </a:moveTo>
                <a:lnTo>
                  <a:pt x="10516551" y="0"/>
                </a:lnTo>
                <a:lnTo>
                  <a:pt x="13986178" y="5915560"/>
                </a:lnTo>
                <a:lnTo>
                  <a:pt x="11693289" y="5956982"/>
                </a:lnTo>
                <a:lnTo>
                  <a:pt x="10511517" y="7994520"/>
                </a:lnTo>
                <a:lnTo>
                  <a:pt x="9354254" y="5999238"/>
                </a:lnTo>
                <a:lnTo>
                  <a:pt x="4561146" y="6085828"/>
                </a:lnTo>
                <a:lnTo>
                  <a:pt x="5272735" y="7312706"/>
                </a:lnTo>
                <a:lnTo>
                  <a:pt x="1610514" y="7312706"/>
                </a:lnTo>
                <a:lnTo>
                  <a:pt x="2298395" y="6126705"/>
                </a:lnTo>
                <a:close/>
              </a:path>
            </a:pathLst>
          </a:cu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flipH="1">
            <a:off x="2011679" y="-1"/>
            <a:ext cx="2030931" cy="1116532"/>
          </a:xfrm>
          <a:prstGeom prst="triangle">
            <a:avLst>
              <a:gd name="adj" fmla="val 0"/>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8975106">
            <a:off x="10257473" y="3185703"/>
            <a:ext cx="2706420" cy="2333120"/>
          </a:xfrm>
          <a:prstGeom prst="triangle">
            <a:avLst/>
          </a:prstGeom>
          <a:solidFill>
            <a:srgbClr val="F67A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175106">
            <a:off x="7332010" y="4211179"/>
            <a:ext cx="2706420" cy="2333120"/>
          </a:xfrm>
          <a:prstGeom prst="triangle">
            <a:avLst/>
          </a:prstGeom>
          <a:solidFill>
            <a:srgbClr val="F5C6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775106">
            <a:off x="7906653" y="1164917"/>
            <a:ext cx="2706420" cy="2333120"/>
          </a:xfrm>
          <a:prstGeom prst="triangle">
            <a:avLst/>
          </a:prstGeom>
          <a:solidFill>
            <a:srgbClr val="ED32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30578">
            <a:off x="3368151" y="-149940"/>
            <a:ext cx="2313359" cy="1994275"/>
          </a:xfrm>
          <a:prstGeom prst="triangle">
            <a:avLst/>
          </a:prstGeom>
          <a:solidFill>
            <a:srgbClr val="FB40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97024" y="4104365"/>
            <a:ext cx="5764720" cy="1938992"/>
          </a:xfrm>
          <a:prstGeom prst="rect">
            <a:avLst/>
          </a:prstGeom>
        </p:spPr>
        <p:txBody>
          <a:bodyPr wrap="none">
            <a:spAutoFit/>
          </a:bodyPr>
          <a:lstStyle/>
          <a:p>
            <a:r>
              <a:rPr lang="zh-CN" altLang="en-US" sz="6000" b="1" dirty="0"/>
              <a:t>语音识别拨号音</a:t>
            </a:r>
            <a:endParaRPr lang="en-US" altLang="zh-CN" sz="6000" b="1" dirty="0"/>
          </a:p>
          <a:p>
            <a:r>
              <a:rPr lang="en-US" altLang="zh-CN" sz="6000" b="1" dirty="0"/>
              <a:t>——</a:t>
            </a:r>
            <a:r>
              <a:rPr lang="zh-CN" altLang="en-US" sz="6000" b="1" dirty="0"/>
              <a:t>基于</a:t>
            </a:r>
            <a:r>
              <a:rPr lang="en-US" altLang="zh-CN" sz="6000" b="1" dirty="0" err="1"/>
              <a:t>matlab</a:t>
            </a:r>
            <a:endParaRPr lang="en-US" altLang="zh-CN" sz="6000" b="1" dirty="0"/>
          </a:p>
        </p:txBody>
      </p:sp>
      <p:sp>
        <p:nvSpPr>
          <p:cNvPr id="18" name="矩形 17"/>
          <p:cNvSpPr/>
          <p:nvPr/>
        </p:nvSpPr>
        <p:spPr>
          <a:xfrm>
            <a:off x="340566" y="6054929"/>
            <a:ext cx="4031873" cy="400110"/>
          </a:xfrm>
          <a:prstGeom prst="rect">
            <a:avLst/>
          </a:prstGeom>
        </p:spPr>
        <p:txBody>
          <a:bodyPr wrap="none">
            <a:spAutoFit/>
          </a:bodyPr>
          <a:lstStyle/>
          <a:p>
            <a:r>
              <a:rPr lang="zh-CN" altLang="en-US" sz="2000" dirty="0">
                <a:latin typeface="+mj-ea"/>
                <a:ea typeface="+mj-ea"/>
              </a:rPr>
              <a:t>卓工一班：孙熠遥、宋翔、张镒丞</a:t>
            </a:r>
            <a:endParaRPr lang="en-US" altLang="zh-CN" sz="2000" dirty="0">
              <a:latin typeface="+mj-ea"/>
              <a:ea typeface="+mj-ea"/>
            </a:endParaRPr>
          </a:p>
        </p:txBody>
      </p:sp>
      <p:sp>
        <p:nvSpPr>
          <p:cNvPr id="20" name="文本框 19"/>
          <p:cNvSpPr txBox="1"/>
          <p:nvPr/>
        </p:nvSpPr>
        <p:spPr>
          <a:xfrm>
            <a:off x="297024" y="2136272"/>
            <a:ext cx="3802644" cy="2215991"/>
          </a:xfrm>
          <a:prstGeom prst="rect">
            <a:avLst/>
          </a:prstGeom>
          <a:noFill/>
        </p:spPr>
        <p:txBody>
          <a:bodyPr wrap="none" rtlCol="0">
            <a:spAutoFit/>
          </a:bodyPr>
          <a:lstStyle/>
          <a:p>
            <a:r>
              <a:rPr lang="en-US" altLang="zh-CN" sz="13800" b="1" dirty="0">
                <a:solidFill>
                  <a:srgbClr val="F67A3A"/>
                </a:solidFill>
                <a:latin typeface="+mj-lt"/>
                <a:ea typeface="+mj-ea"/>
              </a:rPr>
              <a:t>2022</a:t>
            </a:r>
            <a:endParaRPr lang="zh-CN" altLang="en-US" sz="13800" b="1" dirty="0">
              <a:solidFill>
                <a:srgbClr val="F67A3A"/>
              </a:solidFill>
              <a:latin typeface="+mj-lt"/>
              <a:ea typeface="+mj-ea"/>
            </a:endParaRPr>
          </a:p>
        </p:txBody>
      </p:sp>
      <p:cxnSp>
        <p:nvCxnSpPr>
          <p:cNvPr id="21" name="直接连接符 20"/>
          <p:cNvCxnSpPr/>
          <p:nvPr/>
        </p:nvCxnSpPr>
        <p:spPr>
          <a:xfrm>
            <a:off x="412804" y="4094547"/>
            <a:ext cx="36298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第三部分 </a:t>
            </a:r>
            <a:r>
              <a:rPr lang="en-US" altLang="zh-CN" dirty="0">
                <a:solidFill>
                  <a:schemeClr val="bg1"/>
                </a:solidFill>
              </a:rPr>
              <a:t>| </a:t>
            </a:r>
            <a:r>
              <a:rPr lang="zh-CN" altLang="en-US" dirty="0">
                <a:solidFill>
                  <a:schemeClr val="bg1"/>
                </a:solidFill>
              </a:rPr>
              <a:t>音频处理</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a:off x="0" y="3619500"/>
            <a:ext cx="12192000" cy="3238500"/>
          </a:xfrm>
          <a:prstGeom prst="triangle">
            <a:avLst>
              <a:gd name="adj" fmla="val 0"/>
            </a:avLst>
          </a:prstGeom>
          <a:blipFill>
            <a:blip r:embed="rId1"/>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704914" y="2233800"/>
            <a:ext cx="8276795" cy="1288558"/>
          </a:xfrm>
          <a:prstGeom prst="rect">
            <a:avLst/>
          </a:prstGeom>
          <a:noFill/>
        </p:spPr>
        <p:txBody>
          <a:bodyPr wrap="square" rtlCol="0">
            <a:spAutoFit/>
          </a:bodyPr>
          <a:lstStyle/>
          <a:p>
            <a:pPr indent="457200">
              <a:lnSpc>
                <a:spcPct val="150000"/>
              </a:lnSpc>
            </a:pPr>
            <a:r>
              <a:rPr lang="zh-CN" altLang="en-US" dirty="0"/>
              <a:t>在分析得到的短时能量图时，发现第二段前面的杂音的短时能量很小且没有规律与后面拨号音的能量图没有相同的规律，而且能量值是一个可以量化的概念，所以可以通过设定一个能量的阈值来切割音频，将横坐标记录下来存到数组中。</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第三部分 </a:t>
            </a:r>
            <a:r>
              <a:rPr lang="en-US" altLang="zh-CN" dirty="0">
                <a:solidFill>
                  <a:schemeClr val="bg1"/>
                </a:solidFill>
              </a:rPr>
              <a:t>| </a:t>
            </a:r>
            <a:r>
              <a:rPr lang="zh-CN" altLang="en-US" dirty="0">
                <a:solidFill>
                  <a:schemeClr val="bg1"/>
                </a:solidFill>
              </a:rPr>
              <a:t>音频处理</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a:off x="0" y="3619500"/>
            <a:ext cx="12192000" cy="3238500"/>
          </a:xfrm>
          <a:prstGeom prst="triangle">
            <a:avLst>
              <a:gd name="adj" fmla="val 0"/>
            </a:avLst>
          </a:prstGeom>
          <a:blipFill>
            <a:blip r:embed="rId1"/>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2194560" y="1983511"/>
            <a:ext cx="3008671" cy="72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86711" y="2161655"/>
            <a:ext cx="2100170" cy="369332"/>
          </a:xfrm>
          <a:prstGeom prst="rect">
            <a:avLst/>
          </a:prstGeom>
          <a:noFill/>
        </p:spPr>
        <p:txBody>
          <a:bodyPr wrap="square" rtlCol="0">
            <a:spAutoFit/>
          </a:bodyPr>
          <a:lstStyle/>
          <a:p>
            <a:r>
              <a:rPr lang="zh-CN" altLang="en-US" dirty="0"/>
              <a:t>代码实现切割音频</a:t>
            </a:r>
            <a:endParaRPr lang="zh-CN" altLang="en-US" dirty="0"/>
          </a:p>
        </p:txBody>
      </p:sp>
      <p:pic>
        <p:nvPicPr>
          <p:cNvPr id="16" name="图片 15"/>
          <p:cNvPicPr>
            <a:picLocks noChangeAspect="1"/>
          </p:cNvPicPr>
          <p:nvPr/>
        </p:nvPicPr>
        <p:blipFill>
          <a:blip r:embed="rId2"/>
          <a:stretch>
            <a:fillRect/>
          </a:stretch>
        </p:blipFill>
        <p:spPr>
          <a:xfrm>
            <a:off x="5896228" y="749542"/>
            <a:ext cx="5858024" cy="43416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第三部分 </a:t>
            </a:r>
            <a:r>
              <a:rPr lang="en-US" altLang="zh-CN" dirty="0">
                <a:solidFill>
                  <a:schemeClr val="bg1"/>
                </a:solidFill>
              </a:rPr>
              <a:t>| </a:t>
            </a:r>
            <a:r>
              <a:rPr lang="zh-CN" altLang="en-US" dirty="0">
                <a:solidFill>
                  <a:schemeClr val="bg1"/>
                </a:solidFill>
              </a:rPr>
              <a:t>音频处理</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a:off x="0" y="3619500"/>
            <a:ext cx="12192000" cy="3238500"/>
          </a:xfrm>
          <a:prstGeom prst="triangle">
            <a:avLst>
              <a:gd name="adj" fmla="val 0"/>
            </a:avLst>
          </a:prstGeom>
          <a:blipFill>
            <a:blip r:embed="rId1"/>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p:cNvSpPr/>
          <p:nvPr/>
        </p:nvSpPr>
        <p:spPr>
          <a:xfrm>
            <a:off x="2194560" y="1983511"/>
            <a:ext cx="3008671" cy="725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586711" y="2161655"/>
            <a:ext cx="2100170" cy="369332"/>
          </a:xfrm>
          <a:prstGeom prst="rect">
            <a:avLst/>
          </a:prstGeom>
          <a:noFill/>
        </p:spPr>
        <p:txBody>
          <a:bodyPr wrap="square" rtlCol="0">
            <a:spAutoFit/>
          </a:bodyPr>
          <a:lstStyle/>
          <a:p>
            <a:r>
              <a:rPr lang="zh-CN" altLang="en-US" dirty="0"/>
              <a:t>用到的函数定义</a:t>
            </a:r>
            <a:endParaRPr lang="zh-CN" altLang="en-US" dirty="0"/>
          </a:p>
        </p:txBody>
      </p:sp>
      <p:pic>
        <p:nvPicPr>
          <p:cNvPr id="10" name="图片 9"/>
          <p:cNvPicPr>
            <a:picLocks noChangeAspect="1"/>
          </p:cNvPicPr>
          <p:nvPr/>
        </p:nvPicPr>
        <p:blipFill>
          <a:blip r:embed="rId2"/>
          <a:stretch>
            <a:fillRect/>
          </a:stretch>
        </p:blipFill>
        <p:spPr>
          <a:xfrm>
            <a:off x="5501801" y="634748"/>
            <a:ext cx="6690199" cy="44275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4" name="平行四边形 3"/>
          <p:cNvSpPr/>
          <p:nvPr/>
        </p:nvSpPr>
        <p:spPr>
          <a:xfrm>
            <a:off x="1068405" y="0"/>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DA4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DA4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682356" y="1847853"/>
            <a:ext cx="922047" cy="1862048"/>
          </a:xfrm>
          <a:prstGeom prst="rect">
            <a:avLst/>
          </a:prstGeom>
          <a:noFill/>
        </p:spPr>
        <p:txBody>
          <a:bodyPr wrap="none" rtlCol="0">
            <a:spAutoFit/>
          </a:bodyPr>
          <a:lstStyle/>
          <a:p>
            <a:r>
              <a:rPr lang="en-US" altLang="zh-CN" sz="11500" dirty="0">
                <a:solidFill>
                  <a:schemeClr val="bg1"/>
                </a:solidFill>
              </a:rPr>
              <a:t>4</a:t>
            </a:r>
            <a:endParaRPr lang="zh-CN" altLang="en-US" sz="11500" dirty="0">
              <a:solidFill>
                <a:schemeClr val="bg1"/>
              </a:solidFill>
            </a:endParaRPr>
          </a:p>
        </p:txBody>
      </p:sp>
      <p:sp>
        <p:nvSpPr>
          <p:cNvPr id="13" name="矩形 12"/>
          <p:cNvSpPr/>
          <p:nvPr/>
        </p:nvSpPr>
        <p:spPr>
          <a:xfrm>
            <a:off x="4855119" y="4766730"/>
            <a:ext cx="2441694" cy="769441"/>
          </a:xfrm>
          <a:prstGeom prst="rect">
            <a:avLst/>
          </a:prstGeom>
        </p:spPr>
        <p:txBody>
          <a:bodyPr wrap="none">
            <a:spAutoFit/>
          </a:bodyPr>
          <a:lstStyle/>
          <a:p>
            <a:r>
              <a:rPr lang="zh-CN" altLang="en-US" sz="4400" b="1" dirty="0">
                <a:solidFill>
                  <a:schemeClr val="bg1"/>
                </a:solidFill>
              </a:rPr>
              <a:t>音频匹配</a:t>
            </a:r>
            <a:endParaRPr lang="zh-CN" altLang="en-US" sz="4400" b="1" dirty="0">
              <a:solidFill>
                <a:schemeClr val="bg1"/>
              </a:solidFill>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第四部分 </a:t>
            </a:r>
            <a:r>
              <a:rPr lang="en-US" altLang="zh-CN" dirty="0">
                <a:solidFill>
                  <a:schemeClr val="bg1"/>
                </a:solidFill>
              </a:rPr>
              <a:t>| </a:t>
            </a:r>
            <a:r>
              <a:rPr lang="zh-CN" altLang="en-US" dirty="0">
                <a:solidFill>
                  <a:schemeClr val="bg1"/>
                </a:solidFill>
              </a:rPr>
              <a:t>音频匹配</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DA4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a:off x="1295400" y="2082800"/>
            <a:ext cx="3352800" cy="2890345"/>
          </a:xfrm>
          <a:prstGeom prst="triangle">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5162550" y="2082800"/>
            <a:ext cx="3352800" cy="2890345"/>
          </a:xfrm>
          <a:prstGeom prst="triangle">
            <a:avLst/>
          </a:prstGeom>
          <a:solidFill>
            <a:srgbClr val="ED3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V="1">
            <a:off x="3232150" y="2082800"/>
            <a:ext cx="3352800" cy="2890345"/>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V="1">
            <a:off x="7115175" y="2082800"/>
            <a:ext cx="3352800" cy="2890345"/>
          </a:xfrm>
          <a:prstGeom prst="triangle">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773802" y="3701512"/>
            <a:ext cx="2402347" cy="1198880"/>
          </a:xfrm>
          <a:prstGeom prst="rect">
            <a:avLst/>
          </a:prstGeom>
        </p:spPr>
        <p:txBody>
          <a:bodyPr wrap="square">
            <a:spAutoFit/>
          </a:bodyPr>
          <a:lstStyle/>
          <a:p>
            <a:pPr algn="ctr"/>
            <a:r>
              <a:rPr lang="zh-CN" altLang="en-US" b="1" dirty="0">
                <a:solidFill>
                  <a:schemeClr val="bg1"/>
                </a:solidFill>
              </a:rPr>
              <a:t>根据上一步</a:t>
            </a:r>
            <a:endParaRPr lang="zh-CN" altLang="en-US" b="1" dirty="0">
              <a:solidFill>
                <a:schemeClr val="bg1"/>
              </a:solidFill>
            </a:endParaRPr>
          </a:p>
          <a:p>
            <a:pPr algn="ctr"/>
            <a:r>
              <a:rPr lang="zh-CN" altLang="en-US" b="1" dirty="0">
                <a:solidFill>
                  <a:schemeClr val="bg1"/>
                </a:solidFill>
              </a:rPr>
              <a:t>音频处理得到的</a:t>
            </a:r>
            <a:endParaRPr lang="zh-CN" altLang="en-US" b="1" dirty="0">
              <a:solidFill>
                <a:schemeClr val="bg1"/>
              </a:solidFill>
            </a:endParaRPr>
          </a:p>
          <a:p>
            <a:pPr algn="ctr"/>
            <a:r>
              <a:rPr lang="zh-CN" altLang="en-US" b="1" dirty="0">
                <a:solidFill>
                  <a:schemeClr val="bg1"/>
                </a:solidFill>
              </a:rPr>
              <a:t>数据进行单个数字音段分析</a:t>
            </a:r>
            <a:endParaRPr lang="zh-CN" altLang="en-US" b="1" dirty="0">
              <a:solidFill>
                <a:schemeClr val="bg1"/>
              </a:solidFill>
            </a:endParaRPr>
          </a:p>
        </p:txBody>
      </p:sp>
      <p:sp>
        <p:nvSpPr>
          <p:cNvPr id="17" name="矩形 16"/>
          <p:cNvSpPr/>
          <p:nvPr/>
        </p:nvSpPr>
        <p:spPr>
          <a:xfrm>
            <a:off x="5617763" y="3701512"/>
            <a:ext cx="2402347" cy="922020"/>
          </a:xfrm>
          <a:prstGeom prst="rect">
            <a:avLst/>
          </a:prstGeom>
        </p:spPr>
        <p:txBody>
          <a:bodyPr wrap="square">
            <a:spAutoFit/>
          </a:bodyPr>
          <a:lstStyle/>
          <a:p>
            <a:pPr algn="ctr"/>
            <a:r>
              <a:rPr lang="zh-CN" altLang="en-US" b="1" dirty="0">
                <a:solidFill>
                  <a:schemeClr val="bg1"/>
                </a:solidFill>
              </a:rPr>
              <a:t>寻找单个数字</a:t>
            </a:r>
            <a:endParaRPr lang="zh-CN" altLang="en-US" b="1" dirty="0">
              <a:solidFill>
                <a:schemeClr val="bg1"/>
              </a:solidFill>
            </a:endParaRPr>
          </a:p>
          <a:p>
            <a:pPr algn="ctr"/>
            <a:r>
              <a:rPr lang="zh-CN" altLang="en-US" b="1" dirty="0">
                <a:solidFill>
                  <a:schemeClr val="bg1"/>
                </a:solidFill>
              </a:rPr>
              <a:t>音频的有效峰值，</a:t>
            </a:r>
            <a:endParaRPr lang="zh-CN" altLang="en-US" b="1" dirty="0">
              <a:solidFill>
                <a:schemeClr val="bg1"/>
              </a:solidFill>
            </a:endParaRPr>
          </a:p>
          <a:p>
            <a:pPr algn="ctr"/>
            <a:r>
              <a:rPr lang="zh-CN" altLang="en-US" b="1" dirty="0">
                <a:solidFill>
                  <a:schemeClr val="bg1"/>
                </a:solidFill>
              </a:rPr>
              <a:t>并记录误差范围</a:t>
            </a:r>
            <a:endParaRPr lang="zh-CN" altLang="en-US" b="1" dirty="0">
              <a:solidFill>
                <a:schemeClr val="bg1"/>
              </a:solidFill>
            </a:endParaRPr>
          </a:p>
        </p:txBody>
      </p:sp>
      <p:sp>
        <p:nvSpPr>
          <p:cNvPr id="21" name="矩形 20"/>
          <p:cNvSpPr/>
          <p:nvPr/>
        </p:nvSpPr>
        <p:spPr>
          <a:xfrm>
            <a:off x="3708647" y="2290311"/>
            <a:ext cx="2402347" cy="922020"/>
          </a:xfrm>
          <a:prstGeom prst="rect">
            <a:avLst/>
          </a:prstGeom>
        </p:spPr>
        <p:txBody>
          <a:bodyPr wrap="square">
            <a:spAutoFit/>
          </a:bodyPr>
          <a:lstStyle/>
          <a:p>
            <a:pPr algn="ctr"/>
            <a:r>
              <a:rPr lang="zh-CN" altLang="en-US" b="1" dirty="0">
                <a:solidFill>
                  <a:schemeClr val="bg1"/>
                </a:solidFill>
              </a:rPr>
              <a:t>对音频进行傅里叶</a:t>
            </a:r>
            <a:endParaRPr lang="zh-CN" altLang="en-US" b="1" dirty="0">
              <a:solidFill>
                <a:schemeClr val="bg1"/>
              </a:solidFill>
            </a:endParaRPr>
          </a:p>
          <a:p>
            <a:pPr algn="ctr"/>
            <a:r>
              <a:rPr lang="zh-CN" altLang="en-US" b="1" dirty="0">
                <a:solidFill>
                  <a:schemeClr val="bg1"/>
                </a:solidFill>
              </a:rPr>
              <a:t>变换，分析音</a:t>
            </a:r>
            <a:endParaRPr lang="zh-CN" altLang="en-US" b="1" dirty="0">
              <a:solidFill>
                <a:schemeClr val="bg1"/>
              </a:solidFill>
            </a:endParaRPr>
          </a:p>
          <a:p>
            <a:pPr algn="ctr"/>
            <a:r>
              <a:rPr lang="zh-CN" altLang="en-US" b="1" dirty="0">
                <a:solidFill>
                  <a:schemeClr val="bg1"/>
                </a:solidFill>
              </a:rPr>
              <a:t>频信号</a:t>
            </a:r>
            <a:endParaRPr lang="zh-CN" altLang="en-US" b="1" dirty="0">
              <a:solidFill>
                <a:schemeClr val="bg1"/>
              </a:solidFill>
            </a:endParaRPr>
          </a:p>
        </p:txBody>
      </p:sp>
      <p:sp>
        <p:nvSpPr>
          <p:cNvPr id="23" name="矩形 22"/>
          <p:cNvSpPr/>
          <p:nvPr/>
        </p:nvSpPr>
        <p:spPr>
          <a:xfrm>
            <a:off x="7611992" y="2290311"/>
            <a:ext cx="2402347" cy="1198880"/>
          </a:xfrm>
          <a:prstGeom prst="rect">
            <a:avLst/>
          </a:prstGeom>
        </p:spPr>
        <p:txBody>
          <a:bodyPr wrap="square">
            <a:spAutoFit/>
          </a:bodyPr>
          <a:lstStyle/>
          <a:p>
            <a:pPr algn="ctr"/>
            <a:r>
              <a:rPr lang="zh-CN" altLang="en-US" b="1" dirty="0">
                <a:solidFill>
                  <a:schemeClr val="bg1"/>
                </a:solidFill>
              </a:rPr>
              <a:t>提取有效高低频率进行比较输出，利用</a:t>
            </a:r>
            <a:endParaRPr lang="zh-CN" altLang="en-US" b="1" dirty="0">
              <a:solidFill>
                <a:schemeClr val="bg1"/>
              </a:solidFill>
            </a:endParaRPr>
          </a:p>
          <a:p>
            <a:pPr algn="ctr"/>
            <a:r>
              <a:rPr lang="zh-CN" altLang="en-US" b="1" dirty="0">
                <a:solidFill>
                  <a:schemeClr val="bg1"/>
                </a:solidFill>
              </a:rPr>
              <a:t>循环完成整段</a:t>
            </a:r>
            <a:endParaRPr lang="zh-CN" altLang="en-US" b="1" dirty="0">
              <a:solidFill>
                <a:schemeClr val="bg1"/>
              </a:solidFill>
            </a:endParaRPr>
          </a:p>
          <a:p>
            <a:pPr algn="ctr"/>
            <a:r>
              <a:rPr lang="zh-CN" altLang="en-US" b="1" dirty="0">
                <a:solidFill>
                  <a:schemeClr val="bg1"/>
                </a:solidFill>
              </a:rPr>
              <a:t>音频分析</a:t>
            </a:r>
            <a:endParaRPr lang="zh-CN" altLang="en-US" b="1" dirty="0">
              <a:solidFill>
                <a:schemeClr val="bg1"/>
              </a:solidFill>
            </a:endParaRPr>
          </a:p>
        </p:txBody>
      </p:sp>
      <p:sp>
        <p:nvSpPr>
          <p:cNvPr id="10" name="椭圆 9"/>
          <p:cNvSpPr/>
          <p:nvPr/>
        </p:nvSpPr>
        <p:spPr>
          <a:xfrm>
            <a:off x="2650727" y="2901678"/>
            <a:ext cx="601479" cy="6014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rPr>
              <a:t>1</a:t>
            </a:r>
            <a:endParaRPr lang="zh-CN" altLang="en-US" sz="2800" dirty="0">
              <a:solidFill>
                <a:schemeClr val="tx1">
                  <a:lumMod val="85000"/>
                  <a:lumOff val="15000"/>
                </a:schemeClr>
              </a:solidFill>
            </a:endParaRPr>
          </a:p>
        </p:txBody>
      </p:sp>
      <p:sp>
        <p:nvSpPr>
          <p:cNvPr id="24" name="椭圆 23"/>
          <p:cNvSpPr/>
          <p:nvPr/>
        </p:nvSpPr>
        <p:spPr>
          <a:xfrm>
            <a:off x="6536127" y="2901678"/>
            <a:ext cx="601479" cy="6014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rPr>
              <a:t>3</a:t>
            </a:r>
            <a:endParaRPr lang="zh-CN" altLang="en-US" sz="2800" dirty="0">
              <a:solidFill>
                <a:schemeClr val="tx1">
                  <a:lumMod val="85000"/>
                  <a:lumOff val="15000"/>
                </a:schemeClr>
              </a:solidFill>
            </a:endParaRPr>
          </a:p>
        </p:txBody>
      </p:sp>
      <p:sp>
        <p:nvSpPr>
          <p:cNvPr id="25" name="椭圆 24"/>
          <p:cNvSpPr/>
          <p:nvPr/>
        </p:nvSpPr>
        <p:spPr>
          <a:xfrm>
            <a:off x="4616688" y="3582095"/>
            <a:ext cx="601479" cy="6014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rPr>
              <a:t>2</a:t>
            </a:r>
            <a:endParaRPr lang="zh-CN" altLang="en-US" sz="2800" dirty="0">
              <a:solidFill>
                <a:schemeClr val="tx1">
                  <a:lumMod val="85000"/>
                  <a:lumOff val="15000"/>
                </a:schemeClr>
              </a:solidFill>
            </a:endParaRPr>
          </a:p>
        </p:txBody>
      </p:sp>
      <p:sp>
        <p:nvSpPr>
          <p:cNvPr id="26" name="椭圆 25"/>
          <p:cNvSpPr/>
          <p:nvPr/>
        </p:nvSpPr>
        <p:spPr>
          <a:xfrm>
            <a:off x="8502088" y="3582095"/>
            <a:ext cx="601479" cy="6014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lumMod val="85000"/>
                    <a:lumOff val="15000"/>
                  </a:schemeClr>
                </a:solidFill>
              </a:rPr>
              <a:t>4</a:t>
            </a:r>
            <a:endParaRPr lang="zh-CN" altLang="en-US" sz="2800" dirty="0">
              <a:solidFill>
                <a:schemeClr val="tx1">
                  <a:lumMod val="85000"/>
                  <a:lumOff val="15000"/>
                </a:schemeClr>
              </a:solidFill>
            </a:endParaRPr>
          </a:p>
        </p:txBody>
      </p:sp>
      <p:sp>
        <p:nvSpPr>
          <p:cNvPr id="8" name="文本框 7"/>
          <p:cNvSpPr txBox="1"/>
          <p:nvPr/>
        </p:nvSpPr>
        <p:spPr>
          <a:xfrm>
            <a:off x="710565" y="1035050"/>
            <a:ext cx="1859280" cy="768350"/>
          </a:xfrm>
          <a:prstGeom prst="rect">
            <a:avLst/>
          </a:prstGeom>
          <a:noFill/>
        </p:spPr>
        <p:txBody>
          <a:bodyPr wrap="none" rtlCol="0">
            <a:spAutoFit/>
          </a:bodyPr>
          <a:p>
            <a:r>
              <a:rPr lang="zh-CN" altLang="en-US" sz="4400" b="1"/>
              <a:t>思路：</a:t>
            </a:r>
            <a:endParaRPr lang="zh-CN" altLang="en-US" sz="4400"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518128" y="155494"/>
            <a:ext cx="2173993" cy="369332"/>
          </a:xfrm>
          <a:prstGeom prst="rect">
            <a:avLst/>
          </a:prstGeom>
        </p:spPr>
        <p:txBody>
          <a:bodyPr wrap="none">
            <a:spAutoFit/>
          </a:bodyPr>
          <a:p>
            <a:r>
              <a:rPr lang="zh-CN" altLang="en-US" dirty="0">
                <a:solidFill>
                  <a:schemeClr val="bg1"/>
                </a:solidFill>
              </a:rPr>
              <a:t>第四部分 </a:t>
            </a:r>
            <a:r>
              <a:rPr lang="en-US" altLang="zh-CN" dirty="0">
                <a:solidFill>
                  <a:schemeClr val="bg1"/>
                </a:solidFill>
              </a:rPr>
              <a:t>| </a:t>
            </a:r>
            <a:r>
              <a:rPr lang="zh-CN" altLang="en-US" dirty="0">
                <a:solidFill>
                  <a:schemeClr val="bg1"/>
                </a:solidFill>
              </a:rPr>
              <a:t>音频匹配</a:t>
            </a:r>
            <a:endParaRPr lang="zh-CN" altLang="en-US" dirty="0">
              <a:solidFill>
                <a:schemeClr val="bg1"/>
              </a:solidFill>
            </a:endParaRPr>
          </a:p>
        </p:txBody>
      </p:sp>
      <p:pic>
        <p:nvPicPr>
          <p:cNvPr id="12" name="图片 11"/>
          <p:cNvPicPr>
            <a:picLocks noChangeAspect="1"/>
          </p:cNvPicPr>
          <p:nvPr/>
        </p:nvPicPr>
        <p:blipFill>
          <a:blip r:embed="rId1"/>
          <a:stretch>
            <a:fillRect/>
          </a:stretch>
        </p:blipFill>
        <p:spPr>
          <a:xfrm>
            <a:off x="5728970" y="715010"/>
            <a:ext cx="5185410" cy="4619625"/>
          </a:xfrm>
          <a:prstGeom prst="rect">
            <a:avLst/>
          </a:prstGeom>
        </p:spPr>
      </p:pic>
      <p:sp>
        <p:nvSpPr>
          <p:cNvPr id="15" name="文本框 14"/>
          <p:cNvSpPr txBox="1"/>
          <p:nvPr/>
        </p:nvSpPr>
        <p:spPr>
          <a:xfrm>
            <a:off x="1217295" y="2052320"/>
            <a:ext cx="4149090" cy="1322070"/>
          </a:xfrm>
          <a:prstGeom prst="rect">
            <a:avLst/>
          </a:prstGeom>
          <a:noFill/>
        </p:spPr>
        <p:txBody>
          <a:bodyPr wrap="square" rtlCol="0">
            <a:spAutoFit/>
          </a:bodyPr>
          <a:p>
            <a:r>
              <a:rPr lang="zh-CN" altLang="en-US" sz="4000" b="1">
                <a:solidFill>
                  <a:schemeClr val="tx1">
                    <a:lumMod val="65000"/>
                    <a:lumOff val="35000"/>
                  </a:schemeClr>
                </a:solidFill>
              </a:rPr>
              <a:t>单个音频的</a:t>
            </a:r>
            <a:endParaRPr lang="zh-CN" altLang="en-US" sz="4000" b="1">
              <a:solidFill>
                <a:schemeClr val="tx1">
                  <a:lumMod val="65000"/>
                  <a:lumOff val="35000"/>
                </a:schemeClr>
              </a:solidFill>
            </a:endParaRPr>
          </a:p>
          <a:p>
            <a:r>
              <a:rPr lang="zh-CN" altLang="en-US" sz="4000" b="1">
                <a:solidFill>
                  <a:schemeClr val="tx1">
                    <a:lumMod val="65000"/>
                    <a:lumOff val="35000"/>
                  </a:schemeClr>
                </a:solidFill>
              </a:rPr>
              <a:t>傅里叶变换：</a:t>
            </a:r>
            <a:endParaRPr lang="zh-CN" altLang="en-US" sz="4000" b="1">
              <a:solidFill>
                <a:schemeClr val="tx1">
                  <a:lumMod val="65000"/>
                  <a:lumOff val="35000"/>
                </a:schemeClr>
              </a:solidFill>
            </a:endParaRPr>
          </a:p>
        </p:txBody>
      </p:sp>
      <p:pic>
        <p:nvPicPr>
          <p:cNvPr id="16" name="图片 15"/>
          <p:cNvPicPr>
            <a:picLocks noChangeAspect="1"/>
          </p:cNvPicPr>
          <p:nvPr/>
        </p:nvPicPr>
        <p:blipFill>
          <a:blip r:embed="rId2"/>
          <a:stretch>
            <a:fillRect/>
          </a:stretch>
        </p:blipFill>
        <p:spPr>
          <a:xfrm>
            <a:off x="2395220" y="5386705"/>
            <a:ext cx="7737475" cy="1160145"/>
          </a:xfrm>
          <a:prstGeom prst="rect">
            <a:avLst/>
          </a:prstGeom>
        </p:spPr>
      </p:pic>
      <p:sp>
        <p:nvSpPr>
          <p:cNvPr id="17" name="文本框 16"/>
          <p:cNvSpPr txBox="1"/>
          <p:nvPr/>
        </p:nvSpPr>
        <p:spPr>
          <a:xfrm>
            <a:off x="655320" y="4600575"/>
            <a:ext cx="4149090" cy="521970"/>
          </a:xfrm>
          <a:prstGeom prst="rect">
            <a:avLst/>
          </a:prstGeom>
          <a:noFill/>
        </p:spPr>
        <p:txBody>
          <a:bodyPr wrap="square" rtlCol="0">
            <a:spAutoFit/>
          </a:bodyPr>
          <a:p>
            <a:r>
              <a:rPr lang="zh-CN" altLang="en-US" sz="2800" b="1">
                <a:solidFill>
                  <a:schemeClr val="tx1">
                    <a:lumMod val="65000"/>
                    <a:lumOff val="35000"/>
                  </a:schemeClr>
                </a:solidFill>
              </a:rPr>
              <a:t>实现代码：</a:t>
            </a:r>
            <a:endParaRPr lang="zh-CN" altLang="en-US" sz="2800" b="1">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第四部分 </a:t>
            </a:r>
            <a:r>
              <a:rPr lang="en-US" altLang="zh-CN" dirty="0">
                <a:solidFill>
                  <a:schemeClr val="bg1"/>
                </a:solidFill>
              </a:rPr>
              <a:t>| </a:t>
            </a:r>
            <a:r>
              <a:rPr lang="zh-CN" altLang="en-US" dirty="0">
                <a:solidFill>
                  <a:schemeClr val="bg1"/>
                </a:solidFill>
              </a:rPr>
              <a:t>音频匹配</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DA4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1773802" y="3701512"/>
            <a:ext cx="2402347" cy="1198880"/>
          </a:xfrm>
          <a:prstGeom prst="rect">
            <a:avLst/>
          </a:prstGeom>
        </p:spPr>
        <p:txBody>
          <a:bodyPr wrap="square">
            <a:spAutoFit/>
          </a:bodyPr>
          <a:lstStyle/>
          <a:p>
            <a:pPr algn="ctr"/>
            <a:r>
              <a:rPr lang="zh-CN" altLang="en-US" b="1" dirty="0">
                <a:solidFill>
                  <a:schemeClr val="bg1"/>
                </a:solidFill>
              </a:rPr>
              <a:t>根据上一步</a:t>
            </a:r>
            <a:endParaRPr lang="zh-CN" altLang="en-US" b="1" dirty="0">
              <a:solidFill>
                <a:schemeClr val="bg1"/>
              </a:solidFill>
            </a:endParaRPr>
          </a:p>
          <a:p>
            <a:pPr algn="ctr"/>
            <a:r>
              <a:rPr lang="zh-CN" altLang="en-US" b="1" dirty="0">
                <a:solidFill>
                  <a:schemeClr val="bg1"/>
                </a:solidFill>
              </a:rPr>
              <a:t>音频处理得到的</a:t>
            </a:r>
            <a:endParaRPr lang="zh-CN" altLang="en-US" b="1" dirty="0">
              <a:solidFill>
                <a:schemeClr val="bg1"/>
              </a:solidFill>
            </a:endParaRPr>
          </a:p>
          <a:p>
            <a:pPr algn="ctr"/>
            <a:r>
              <a:rPr lang="zh-CN" altLang="en-US" b="1" dirty="0">
                <a:solidFill>
                  <a:schemeClr val="bg1"/>
                </a:solidFill>
              </a:rPr>
              <a:t>数据进行单个数字音段分析</a:t>
            </a:r>
            <a:endParaRPr lang="zh-CN" altLang="en-US" b="1" dirty="0">
              <a:solidFill>
                <a:schemeClr val="bg1"/>
              </a:solidFill>
            </a:endParaRPr>
          </a:p>
        </p:txBody>
      </p:sp>
      <p:sp>
        <p:nvSpPr>
          <p:cNvPr id="17" name="矩形 16"/>
          <p:cNvSpPr/>
          <p:nvPr/>
        </p:nvSpPr>
        <p:spPr>
          <a:xfrm>
            <a:off x="5617763" y="3701512"/>
            <a:ext cx="2402347" cy="922020"/>
          </a:xfrm>
          <a:prstGeom prst="rect">
            <a:avLst/>
          </a:prstGeom>
        </p:spPr>
        <p:txBody>
          <a:bodyPr wrap="square">
            <a:spAutoFit/>
          </a:bodyPr>
          <a:lstStyle/>
          <a:p>
            <a:pPr algn="ctr"/>
            <a:r>
              <a:rPr lang="zh-CN" altLang="en-US" b="1" dirty="0">
                <a:solidFill>
                  <a:schemeClr val="bg1"/>
                </a:solidFill>
              </a:rPr>
              <a:t>寻找单个数字</a:t>
            </a:r>
            <a:endParaRPr lang="zh-CN" altLang="en-US" b="1" dirty="0">
              <a:solidFill>
                <a:schemeClr val="bg1"/>
              </a:solidFill>
            </a:endParaRPr>
          </a:p>
          <a:p>
            <a:pPr algn="ctr"/>
            <a:r>
              <a:rPr lang="zh-CN" altLang="en-US" b="1" dirty="0">
                <a:solidFill>
                  <a:schemeClr val="bg1"/>
                </a:solidFill>
              </a:rPr>
              <a:t>音频的有效峰值，</a:t>
            </a:r>
            <a:endParaRPr lang="zh-CN" altLang="en-US" b="1" dirty="0">
              <a:solidFill>
                <a:schemeClr val="bg1"/>
              </a:solidFill>
            </a:endParaRPr>
          </a:p>
          <a:p>
            <a:pPr algn="ctr"/>
            <a:r>
              <a:rPr lang="zh-CN" altLang="en-US" b="1" dirty="0">
                <a:solidFill>
                  <a:schemeClr val="bg1"/>
                </a:solidFill>
              </a:rPr>
              <a:t>并记录误差范围</a:t>
            </a:r>
            <a:endParaRPr lang="zh-CN" altLang="en-US" b="1" dirty="0">
              <a:solidFill>
                <a:schemeClr val="bg1"/>
              </a:solidFill>
            </a:endParaRPr>
          </a:p>
        </p:txBody>
      </p:sp>
      <p:sp>
        <p:nvSpPr>
          <p:cNvPr id="21" name="矩形 20"/>
          <p:cNvSpPr/>
          <p:nvPr/>
        </p:nvSpPr>
        <p:spPr>
          <a:xfrm>
            <a:off x="3708647" y="2290311"/>
            <a:ext cx="2402347" cy="922020"/>
          </a:xfrm>
          <a:prstGeom prst="rect">
            <a:avLst/>
          </a:prstGeom>
        </p:spPr>
        <p:txBody>
          <a:bodyPr wrap="square">
            <a:spAutoFit/>
          </a:bodyPr>
          <a:lstStyle/>
          <a:p>
            <a:pPr algn="ctr"/>
            <a:r>
              <a:rPr lang="zh-CN" altLang="en-US" b="1" dirty="0">
                <a:solidFill>
                  <a:schemeClr val="bg1"/>
                </a:solidFill>
              </a:rPr>
              <a:t>音频进行傅里叶</a:t>
            </a:r>
            <a:endParaRPr lang="zh-CN" altLang="en-US" b="1" dirty="0">
              <a:solidFill>
                <a:schemeClr val="bg1"/>
              </a:solidFill>
            </a:endParaRPr>
          </a:p>
          <a:p>
            <a:pPr algn="ctr"/>
            <a:r>
              <a:rPr lang="zh-CN" altLang="en-US" b="1" dirty="0">
                <a:solidFill>
                  <a:schemeClr val="bg1"/>
                </a:solidFill>
              </a:rPr>
              <a:t>变换，分析音</a:t>
            </a:r>
            <a:endParaRPr lang="zh-CN" altLang="en-US" b="1" dirty="0">
              <a:solidFill>
                <a:schemeClr val="bg1"/>
              </a:solidFill>
            </a:endParaRPr>
          </a:p>
          <a:p>
            <a:pPr algn="ctr"/>
            <a:r>
              <a:rPr lang="zh-CN" altLang="en-US" b="1" dirty="0">
                <a:solidFill>
                  <a:schemeClr val="bg1"/>
                </a:solidFill>
              </a:rPr>
              <a:t>频信号</a:t>
            </a:r>
            <a:endParaRPr lang="zh-CN" altLang="en-US" b="1" dirty="0">
              <a:solidFill>
                <a:schemeClr val="bg1"/>
              </a:solidFill>
            </a:endParaRPr>
          </a:p>
        </p:txBody>
      </p:sp>
      <p:pic>
        <p:nvPicPr>
          <p:cNvPr id="16" name="图片 15"/>
          <p:cNvPicPr>
            <a:picLocks noChangeAspect="1"/>
          </p:cNvPicPr>
          <p:nvPr/>
        </p:nvPicPr>
        <p:blipFill>
          <a:blip r:embed="rId1"/>
          <a:stretch>
            <a:fillRect/>
          </a:stretch>
        </p:blipFill>
        <p:spPr>
          <a:xfrm>
            <a:off x="6282055" y="917575"/>
            <a:ext cx="5346700" cy="4762500"/>
          </a:xfrm>
          <a:prstGeom prst="rect">
            <a:avLst/>
          </a:prstGeom>
        </p:spPr>
      </p:pic>
      <p:sp>
        <p:nvSpPr>
          <p:cNvPr id="19" name="文本框 18"/>
          <p:cNvSpPr txBox="1"/>
          <p:nvPr/>
        </p:nvSpPr>
        <p:spPr>
          <a:xfrm>
            <a:off x="699135" y="1565275"/>
            <a:ext cx="4690110" cy="1076325"/>
          </a:xfrm>
          <a:prstGeom prst="rect">
            <a:avLst/>
          </a:prstGeom>
          <a:noFill/>
        </p:spPr>
        <p:txBody>
          <a:bodyPr wrap="square" rtlCol="0">
            <a:spAutoFit/>
          </a:bodyPr>
          <a:p>
            <a:r>
              <a:rPr lang="zh-CN" altLang="en-US" sz="3200" b="1">
                <a:solidFill>
                  <a:schemeClr val="tx1">
                    <a:lumMod val="65000"/>
                    <a:lumOff val="35000"/>
                  </a:schemeClr>
                </a:solidFill>
              </a:rPr>
              <a:t>利用</a:t>
            </a:r>
            <a:r>
              <a:rPr lang="en-US" altLang="zh-CN" sz="3200" b="1">
                <a:solidFill>
                  <a:schemeClr val="tx1">
                    <a:lumMod val="65000"/>
                    <a:lumOff val="35000"/>
                  </a:schemeClr>
                </a:solidFill>
              </a:rPr>
              <a:t>“</a:t>
            </a:r>
            <a:r>
              <a:rPr lang="en-US" altLang="zh-CN" sz="2400" b="1">
                <a:solidFill>
                  <a:schemeClr val="tx1">
                    <a:lumMod val="65000"/>
                    <a:lumOff val="35000"/>
                  </a:schemeClr>
                </a:solidFill>
                <a:latin typeface="Arial" panose="020B0604020202020204" pitchFamily="34" charset="0"/>
                <a:cs typeface="Arial" panose="020B0604020202020204" pitchFamily="34" charset="0"/>
              </a:rPr>
              <a:t>findpeaks</a:t>
            </a:r>
            <a:r>
              <a:rPr lang="en-US" altLang="zh-CN" sz="3200" b="1">
                <a:solidFill>
                  <a:schemeClr val="tx1">
                    <a:lumMod val="65000"/>
                    <a:lumOff val="35000"/>
                  </a:schemeClr>
                </a:solidFill>
              </a:rPr>
              <a:t>”</a:t>
            </a:r>
            <a:r>
              <a:rPr lang="zh-CN" altLang="en-US" sz="3200" b="1">
                <a:solidFill>
                  <a:schemeClr val="tx1">
                    <a:lumMod val="65000"/>
                    <a:lumOff val="35000"/>
                  </a:schemeClr>
                </a:solidFill>
              </a:rPr>
              <a:t>函数提取有效峰值确定高低频：</a:t>
            </a:r>
            <a:endParaRPr lang="zh-CN" altLang="en-US" sz="3200" b="1">
              <a:solidFill>
                <a:schemeClr val="tx1">
                  <a:lumMod val="65000"/>
                  <a:lumOff val="35000"/>
                </a:schemeClr>
              </a:solidFill>
            </a:endParaRPr>
          </a:p>
        </p:txBody>
      </p:sp>
      <p:pic>
        <p:nvPicPr>
          <p:cNvPr id="20" name="图片 19"/>
          <p:cNvPicPr>
            <a:picLocks noChangeAspect="1"/>
          </p:cNvPicPr>
          <p:nvPr/>
        </p:nvPicPr>
        <p:blipFill>
          <a:blip r:embed="rId2"/>
          <a:stretch>
            <a:fillRect/>
          </a:stretch>
        </p:blipFill>
        <p:spPr>
          <a:xfrm>
            <a:off x="550545" y="3928110"/>
            <a:ext cx="5560695" cy="1292860"/>
          </a:xfrm>
          <a:prstGeom prst="rect">
            <a:avLst/>
          </a:prstGeom>
        </p:spPr>
      </p:pic>
      <p:sp>
        <p:nvSpPr>
          <p:cNvPr id="22" name="文本框 21"/>
          <p:cNvSpPr txBox="1"/>
          <p:nvPr/>
        </p:nvSpPr>
        <p:spPr>
          <a:xfrm>
            <a:off x="699135" y="3179445"/>
            <a:ext cx="4149090" cy="521970"/>
          </a:xfrm>
          <a:prstGeom prst="rect">
            <a:avLst/>
          </a:prstGeom>
          <a:noFill/>
        </p:spPr>
        <p:txBody>
          <a:bodyPr wrap="square" rtlCol="0">
            <a:spAutoFit/>
          </a:bodyPr>
          <a:p>
            <a:r>
              <a:rPr lang="zh-CN" altLang="en-US" sz="2800" b="1">
                <a:solidFill>
                  <a:schemeClr val="tx1">
                    <a:lumMod val="65000"/>
                    <a:lumOff val="35000"/>
                  </a:schemeClr>
                </a:solidFill>
              </a:rPr>
              <a:t>实现代码：</a:t>
            </a:r>
            <a:endParaRPr lang="zh-CN" altLang="en-US" sz="2800" b="1">
              <a:solidFill>
                <a:schemeClr val="tx1">
                  <a:lumMod val="65000"/>
                  <a:lumOff val="35000"/>
                </a:schemeClr>
              </a:solidFill>
            </a:endParaRPr>
          </a:p>
        </p:txBody>
      </p:sp>
      <p:sp>
        <p:nvSpPr>
          <p:cNvPr id="27" name="文本框 26"/>
          <p:cNvSpPr txBox="1"/>
          <p:nvPr/>
        </p:nvSpPr>
        <p:spPr>
          <a:xfrm>
            <a:off x="829310" y="5896610"/>
            <a:ext cx="10740390" cy="737235"/>
          </a:xfrm>
          <a:prstGeom prst="rect">
            <a:avLst/>
          </a:prstGeom>
          <a:noFill/>
        </p:spPr>
        <p:txBody>
          <a:bodyPr wrap="square" rtlCol="0">
            <a:spAutoFit/>
          </a:bodyPr>
          <a:p>
            <a:r>
              <a:rPr lang="zh-CN" altLang="en-US" b="1">
                <a:solidFill>
                  <a:schemeClr val="tx1">
                    <a:lumMod val="65000"/>
                    <a:lumOff val="35000"/>
                  </a:schemeClr>
                </a:solidFill>
              </a:rPr>
              <a:t>思考：最小间隔距离和最小高度均需要多次对比选择确定合适参数，同时利用最高最低音频划定范围</a:t>
            </a:r>
            <a:r>
              <a:rPr lang="zh-CN" altLang="en-US">
                <a:solidFill>
                  <a:schemeClr val="tx1">
                    <a:lumMod val="65000"/>
                    <a:lumOff val="35000"/>
                  </a:schemeClr>
                </a:solidFill>
              </a:rPr>
              <a:t>（</a:t>
            </a:r>
            <a:r>
              <a:rPr lang="en-US" altLang="zh-CN" sz="2400" b="1">
                <a:solidFill>
                  <a:schemeClr val="tx1">
                    <a:lumMod val="65000"/>
                    <a:lumOff val="35000"/>
                  </a:schemeClr>
                </a:solidFill>
                <a:latin typeface="Arial" panose="020B0604020202020204" pitchFamily="34" charset="0"/>
                <a:cs typeface="Arial" panose="020B0604020202020204" pitchFamily="34" charset="0"/>
              </a:rPr>
              <a:t>650-2000</a:t>
            </a:r>
            <a:r>
              <a:rPr lang="zh-CN" altLang="en-US">
                <a:solidFill>
                  <a:schemeClr val="tx1">
                    <a:lumMod val="65000"/>
                    <a:lumOff val="35000"/>
                  </a:schemeClr>
                </a:solidFill>
              </a:rPr>
              <a:t>），</a:t>
            </a:r>
            <a:r>
              <a:rPr lang="zh-CN" altLang="en-US" b="1">
                <a:solidFill>
                  <a:schemeClr val="tx1">
                    <a:lumMod val="65000"/>
                    <a:lumOff val="35000"/>
                  </a:schemeClr>
                </a:solidFill>
              </a:rPr>
              <a:t>确定最终有效的两个频率，并在此过程中注意合理误差范围，便于下一步比较。</a:t>
            </a:r>
            <a:endParaRPr lang="zh-CN" altLang="en-US" b="1">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第四部分 </a:t>
            </a:r>
            <a:r>
              <a:rPr lang="en-US" altLang="zh-CN" dirty="0">
                <a:solidFill>
                  <a:schemeClr val="bg1"/>
                </a:solidFill>
              </a:rPr>
              <a:t>| </a:t>
            </a:r>
            <a:r>
              <a:rPr lang="zh-CN" altLang="en-US" dirty="0">
                <a:solidFill>
                  <a:schemeClr val="bg1"/>
                </a:solidFill>
              </a:rPr>
              <a:t>音频匹配</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DA4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1773802" y="3701512"/>
            <a:ext cx="2402347" cy="1198880"/>
          </a:xfrm>
          <a:prstGeom prst="rect">
            <a:avLst/>
          </a:prstGeom>
        </p:spPr>
        <p:txBody>
          <a:bodyPr wrap="square">
            <a:spAutoFit/>
          </a:bodyPr>
          <a:lstStyle/>
          <a:p>
            <a:pPr algn="ctr"/>
            <a:r>
              <a:rPr lang="zh-CN" altLang="en-US" b="1" dirty="0">
                <a:solidFill>
                  <a:schemeClr val="bg1"/>
                </a:solidFill>
              </a:rPr>
              <a:t>根据上一步</a:t>
            </a:r>
            <a:endParaRPr lang="zh-CN" altLang="en-US" b="1" dirty="0">
              <a:solidFill>
                <a:schemeClr val="bg1"/>
              </a:solidFill>
            </a:endParaRPr>
          </a:p>
          <a:p>
            <a:pPr algn="ctr"/>
            <a:r>
              <a:rPr lang="zh-CN" altLang="en-US" b="1" dirty="0">
                <a:solidFill>
                  <a:schemeClr val="bg1"/>
                </a:solidFill>
              </a:rPr>
              <a:t>音频处理得到的</a:t>
            </a:r>
            <a:endParaRPr lang="zh-CN" altLang="en-US" b="1" dirty="0">
              <a:solidFill>
                <a:schemeClr val="bg1"/>
              </a:solidFill>
            </a:endParaRPr>
          </a:p>
          <a:p>
            <a:pPr algn="ctr"/>
            <a:r>
              <a:rPr lang="zh-CN" altLang="en-US" b="1" dirty="0">
                <a:solidFill>
                  <a:schemeClr val="bg1"/>
                </a:solidFill>
              </a:rPr>
              <a:t>数据进行单个数字音段分析</a:t>
            </a:r>
            <a:endParaRPr lang="zh-CN" altLang="en-US" b="1" dirty="0">
              <a:solidFill>
                <a:schemeClr val="bg1"/>
              </a:solidFill>
            </a:endParaRPr>
          </a:p>
        </p:txBody>
      </p:sp>
      <p:sp>
        <p:nvSpPr>
          <p:cNvPr id="17" name="矩形 16"/>
          <p:cNvSpPr/>
          <p:nvPr/>
        </p:nvSpPr>
        <p:spPr>
          <a:xfrm>
            <a:off x="5617763" y="3701512"/>
            <a:ext cx="2402347" cy="922020"/>
          </a:xfrm>
          <a:prstGeom prst="rect">
            <a:avLst/>
          </a:prstGeom>
        </p:spPr>
        <p:txBody>
          <a:bodyPr wrap="square">
            <a:spAutoFit/>
          </a:bodyPr>
          <a:lstStyle/>
          <a:p>
            <a:pPr algn="ctr"/>
            <a:r>
              <a:rPr lang="zh-CN" altLang="en-US" b="1" dirty="0">
                <a:solidFill>
                  <a:schemeClr val="bg1"/>
                </a:solidFill>
              </a:rPr>
              <a:t>寻找单个数字</a:t>
            </a:r>
            <a:endParaRPr lang="zh-CN" altLang="en-US" b="1" dirty="0">
              <a:solidFill>
                <a:schemeClr val="bg1"/>
              </a:solidFill>
            </a:endParaRPr>
          </a:p>
          <a:p>
            <a:pPr algn="ctr"/>
            <a:r>
              <a:rPr lang="zh-CN" altLang="en-US" b="1" dirty="0">
                <a:solidFill>
                  <a:schemeClr val="bg1"/>
                </a:solidFill>
              </a:rPr>
              <a:t>音频的有效峰值，</a:t>
            </a:r>
            <a:endParaRPr lang="zh-CN" altLang="en-US" b="1" dirty="0">
              <a:solidFill>
                <a:schemeClr val="bg1"/>
              </a:solidFill>
            </a:endParaRPr>
          </a:p>
          <a:p>
            <a:pPr algn="ctr"/>
            <a:r>
              <a:rPr lang="zh-CN" altLang="en-US" b="1" dirty="0">
                <a:solidFill>
                  <a:schemeClr val="bg1"/>
                </a:solidFill>
              </a:rPr>
              <a:t>并记录误差范围</a:t>
            </a:r>
            <a:endParaRPr lang="zh-CN" altLang="en-US" b="1" dirty="0">
              <a:solidFill>
                <a:schemeClr val="bg1"/>
              </a:solidFill>
            </a:endParaRPr>
          </a:p>
        </p:txBody>
      </p:sp>
      <p:sp>
        <p:nvSpPr>
          <p:cNvPr id="21" name="矩形 20"/>
          <p:cNvSpPr/>
          <p:nvPr/>
        </p:nvSpPr>
        <p:spPr>
          <a:xfrm>
            <a:off x="3708647" y="2290311"/>
            <a:ext cx="2402347" cy="922020"/>
          </a:xfrm>
          <a:prstGeom prst="rect">
            <a:avLst/>
          </a:prstGeom>
        </p:spPr>
        <p:txBody>
          <a:bodyPr wrap="square">
            <a:spAutoFit/>
          </a:bodyPr>
          <a:lstStyle/>
          <a:p>
            <a:pPr algn="ctr"/>
            <a:r>
              <a:rPr lang="zh-CN" altLang="en-US" b="1" dirty="0">
                <a:solidFill>
                  <a:schemeClr val="bg1"/>
                </a:solidFill>
              </a:rPr>
              <a:t>音频进行傅里叶</a:t>
            </a:r>
            <a:endParaRPr lang="zh-CN" altLang="en-US" b="1" dirty="0">
              <a:solidFill>
                <a:schemeClr val="bg1"/>
              </a:solidFill>
            </a:endParaRPr>
          </a:p>
          <a:p>
            <a:pPr algn="ctr"/>
            <a:r>
              <a:rPr lang="zh-CN" altLang="en-US" b="1" dirty="0">
                <a:solidFill>
                  <a:schemeClr val="bg1"/>
                </a:solidFill>
              </a:rPr>
              <a:t>变换，分析音</a:t>
            </a:r>
            <a:endParaRPr lang="zh-CN" altLang="en-US" b="1" dirty="0">
              <a:solidFill>
                <a:schemeClr val="bg1"/>
              </a:solidFill>
            </a:endParaRPr>
          </a:p>
          <a:p>
            <a:pPr algn="ctr"/>
            <a:r>
              <a:rPr lang="zh-CN" altLang="en-US" b="1" dirty="0">
                <a:solidFill>
                  <a:schemeClr val="bg1"/>
                </a:solidFill>
              </a:rPr>
              <a:t>频信号</a:t>
            </a:r>
            <a:endParaRPr lang="zh-CN" altLang="en-US" b="1" dirty="0">
              <a:solidFill>
                <a:schemeClr val="bg1"/>
              </a:solidFill>
            </a:endParaRPr>
          </a:p>
        </p:txBody>
      </p:sp>
      <p:pic>
        <p:nvPicPr>
          <p:cNvPr id="18" name="图片 17"/>
          <p:cNvPicPr>
            <a:picLocks noChangeAspect="1"/>
          </p:cNvPicPr>
          <p:nvPr/>
        </p:nvPicPr>
        <p:blipFill>
          <a:blip r:embed="rId1"/>
          <a:stretch>
            <a:fillRect/>
          </a:stretch>
        </p:blipFill>
        <p:spPr>
          <a:xfrm>
            <a:off x="7118985" y="854710"/>
            <a:ext cx="4297045" cy="1184275"/>
          </a:xfrm>
          <a:prstGeom prst="rect">
            <a:avLst/>
          </a:prstGeom>
        </p:spPr>
      </p:pic>
      <p:sp>
        <p:nvSpPr>
          <p:cNvPr id="22" name="文本框 21"/>
          <p:cNvSpPr txBox="1"/>
          <p:nvPr/>
        </p:nvSpPr>
        <p:spPr>
          <a:xfrm>
            <a:off x="1468755" y="854710"/>
            <a:ext cx="4149090" cy="521970"/>
          </a:xfrm>
          <a:prstGeom prst="rect">
            <a:avLst/>
          </a:prstGeom>
          <a:noFill/>
        </p:spPr>
        <p:txBody>
          <a:bodyPr wrap="square" rtlCol="0">
            <a:spAutoFit/>
          </a:bodyPr>
          <a:p>
            <a:r>
              <a:rPr lang="zh-CN" altLang="en-US" sz="2800" b="1">
                <a:solidFill>
                  <a:schemeClr val="tx1">
                    <a:lumMod val="65000"/>
                    <a:lumOff val="35000"/>
                  </a:schemeClr>
                </a:solidFill>
              </a:rPr>
              <a:t>定义比较参数：</a:t>
            </a:r>
            <a:endParaRPr lang="zh-CN" altLang="en-US" sz="2800" b="1">
              <a:solidFill>
                <a:schemeClr val="tx1">
                  <a:lumMod val="65000"/>
                  <a:lumOff val="35000"/>
                </a:schemeClr>
              </a:solidFill>
            </a:endParaRPr>
          </a:p>
        </p:txBody>
      </p:sp>
      <p:sp>
        <p:nvSpPr>
          <p:cNvPr id="2" name="文本框 1"/>
          <p:cNvSpPr txBox="1"/>
          <p:nvPr/>
        </p:nvSpPr>
        <p:spPr>
          <a:xfrm>
            <a:off x="1343660" y="1517015"/>
            <a:ext cx="4149090" cy="521970"/>
          </a:xfrm>
          <a:prstGeom prst="rect">
            <a:avLst/>
          </a:prstGeom>
          <a:noFill/>
        </p:spPr>
        <p:txBody>
          <a:bodyPr wrap="square" rtlCol="0">
            <a:spAutoFit/>
          </a:bodyPr>
          <a:p>
            <a:r>
              <a:rPr lang="zh-CN" altLang="en-US" sz="2800" b="1">
                <a:solidFill>
                  <a:schemeClr val="tx1">
                    <a:lumMod val="65000"/>
                    <a:lumOff val="35000"/>
                  </a:schemeClr>
                </a:solidFill>
              </a:rPr>
              <a:t>【误差为（±</a:t>
            </a:r>
            <a:r>
              <a:rPr lang="en-US" altLang="zh-CN" sz="2400" b="1">
                <a:solidFill>
                  <a:schemeClr val="tx1">
                    <a:lumMod val="65000"/>
                    <a:lumOff val="35000"/>
                  </a:schemeClr>
                </a:solidFill>
                <a:latin typeface="Arial" panose="020B0604020202020204" pitchFamily="34" charset="0"/>
                <a:cs typeface="Arial" panose="020B0604020202020204" pitchFamily="34" charset="0"/>
              </a:rPr>
              <a:t>10</a:t>
            </a:r>
            <a:r>
              <a:rPr lang="zh-CN" altLang="en-US" sz="2800" b="1">
                <a:solidFill>
                  <a:schemeClr val="tx1">
                    <a:lumMod val="65000"/>
                    <a:lumOff val="35000"/>
                  </a:schemeClr>
                </a:solidFill>
              </a:rPr>
              <a:t>）】</a:t>
            </a:r>
            <a:endParaRPr lang="zh-CN" altLang="en-US" sz="2800" b="1">
              <a:solidFill>
                <a:schemeClr val="tx1">
                  <a:lumMod val="65000"/>
                  <a:lumOff val="35000"/>
                </a:schemeClr>
              </a:solidFill>
            </a:endParaRPr>
          </a:p>
        </p:txBody>
      </p:sp>
      <p:sp>
        <p:nvSpPr>
          <p:cNvPr id="8" name="文本框 7"/>
          <p:cNvSpPr txBox="1"/>
          <p:nvPr/>
        </p:nvSpPr>
        <p:spPr>
          <a:xfrm>
            <a:off x="728980" y="2291080"/>
            <a:ext cx="4149090" cy="521970"/>
          </a:xfrm>
          <a:prstGeom prst="rect">
            <a:avLst/>
          </a:prstGeom>
          <a:noFill/>
        </p:spPr>
        <p:txBody>
          <a:bodyPr wrap="square" rtlCol="0">
            <a:spAutoFit/>
          </a:bodyPr>
          <a:p>
            <a:r>
              <a:rPr lang="zh-CN" altLang="en-US" sz="2800" b="1">
                <a:solidFill>
                  <a:schemeClr val="tx1">
                    <a:lumMod val="65000"/>
                    <a:lumOff val="35000"/>
                  </a:schemeClr>
                </a:solidFill>
              </a:rPr>
              <a:t>实现代码：</a:t>
            </a:r>
            <a:endParaRPr lang="zh-CN" altLang="en-US" sz="2800" b="1">
              <a:solidFill>
                <a:schemeClr val="tx1">
                  <a:lumMod val="65000"/>
                  <a:lumOff val="35000"/>
                </a:schemeClr>
              </a:solidFill>
            </a:endParaRPr>
          </a:p>
        </p:txBody>
      </p:sp>
      <p:pic>
        <p:nvPicPr>
          <p:cNvPr id="10" name="图片 9"/>
          <p:cNvPicPr>
            <a:picLocks noChangeAspect="1"/>
          </p:cNvPicPr>
          <p:nvPr/>
        </p:nvPicPr>
        <p:blipFill>
          <a:blip r:embed="rId2"/>
          <a:stretch>
            <a:fillRect/>
          </a:stretch>
        </p:blipFill>
        <p:spPr>
          <a:xfrm>
            <a:off x="5071110" y="2388235"/>
            <a:ext cx="6047740" cy="4157345"/>
          </a:xfrm>
          <a:prstGeom prst="rect">
            <a:avLst/>
          </a:prstGeom>
        </p:spPr>
      </p:pic>
      <p:sp>
        <p:nvSpPr>
          <p:cNvPr id="12" name="文本框 11"/>
          <p:cNvSpPr txBox="1"/>
          <p:nvPr/>
        </p:nvSpPr>
        <p:spPr>
          <a:xfrm>
            <a:off x="728980" y="3179445"/>
            <a:ext cx="4149090" cy="2676525"/>
          </a:xfrm>
          <a:prstGeom prst="rect">
            <a:avLst/>
          </a:prstGeom>
          <a:noFill/>
        </p:spPr>
        <p:txBody>
          <a:bodyPr wrap="square" rtlCol="0">
            <a:spAutoFit/>
          </a:bodyPr>
          <a:p>
            <a:r>
              <a:rPr lang="zh-CN" altLang="en-US" sz="2400" b="1">
                <a:solidFill>
                  <a:schemeClr val="tx1">
                    <a:lumMod val="65000"/>
                    <a:lumOff val="35000"/>
                  </a:schemeClr>
                </a:solidFill>
              </a:rPr>
              <a:t>注意：利用初赋值为</a:t>
            </a:r>
            <a:r>
              <a:rPr lang="en-US" altLang="zh-CN" sz="2400" b="1">
                <a:solidFill>
                  <a:schemeClr val="tx1">
                    <a:lumMod val="65000"/>
                    <a:lumOff val="35000"/>
                  </a:schemeClr>
                </a:solidFill>
                <a:latin typeface="Arial" panose="020B0604020202020204" pitchFamily="34" charset="0"/>
                <a:cs typeface="Arial" panose="020B0604020202020204" pitchFamily="34" charset="0"/>
              </a:rPr>
              <a:t>0</a:t>
            </a:r>
            <a:r>
              <a:rPr lang="zh-CN" altLang="en-US" sz="2400" b="1">
                <a:solidFill>
                  <a:schemeClr val="tx1">
                    <a:lumMod val="65000"/>
                    <a:lumOff val="35000"/>
                  </a:schemeClr>
                </a:solidFill>
                <a:latin typeface="Arial" panose="020B0604020202020204" pitchFamily="34" charset="0"/>
                <a:cs typeface="Arial" panose="020B0604020202020204" pitchFamily="34" charset="0"/>
              </a:rPr>
              <a:t>的</a:t>
            </a:r>
            <a:r>
              <a:rPr lang="en-US" altLang="zh-CN" sz="2400" b="1">
                <a:solidFill>
                  <a:schemeClr val="tx1">
                    <a:lumMod val="65000"/>
                    <a:lumOff val="35000"/>
                  </a:schemeClr>
                </a:solidFill>
                <a:latin typeface="Arial" panose="020B0604020202020204" pitchFamily="34" charset="0"/>
                <a:cs typeface="Arial" panose="020B0604020202020204" pitchFamily="34" charset="0"/>
              </a:rPr>
              <a:t>p</a:t>
            </a:r>
            <a:r>
              <a:rPr lang="zh-CN" altLang="en-US" sz="2400" b="1">
                <a:solidFill>
                  <a:schemeClr val="tx1">
                    <a:lumMod val="65000"/>
                    <a:lumOff val="35000"/>
                  </a:schemeClr>
                </a:solidFill>
                <a:latin typeface="Arial" panose="020B0604020202020204" pitchFamily="34" charset="0"/>
                <a:cs typeface="Arial" panose="020B0604020202020204" pitchFamily="34" charset="0"/>
              </a:rPr>
              <a:t>，</a:t>
            </a:r>
            <a:r>
              <a:rPr lang="en-US" altLang="zh-CN" sz="2400" b="1">
                <a:solidFill>
                  <a:schemeClr val="tx1">
                    <a:lumMod val="65000"/>
                    <a:lumOff val="35000"/>
                  </a:schemeClr>
                </a:solidFill>
                <a:latin typeface="Arial" panose="020B0604020202020204" pitchFamily="34" charset="0"/>
                <a:cs typeface="Arial" panose="020B0604020202020204" pitchFamily="34" charset="0"/>
              </a:rPr>
              <a:t>q</a:t>
            </a:r>
            <a:r>
              <a:rPr lang="zh-CN" altLang="en-US" sz="2400" b="1">
                <a:solidFill>
                  <a:schemeClr val="tx1">
                    <a:lumMod val="65000"/>
                    <a:lumOff val="35000"/>
                  </a:schemeClr>
                </a:solidFill>
                <a:latin typeface="Arial" panose="020B0604020202020204" pitchFamily="34" charset="0"/>
                <a:cs typeface="Arial" panose="020B0604020202020204" pitchFamily="34" charset="0"/>
              </a:rPr>
              <a:t>进行容错差误。</a:t>
            </a:r>
            <a:endParaRPr lang="zh-CN" altLang="en-US" sz="2400" b="1">
              <a:solidFill>
                <a:schemeClr val="tx1">
                  <a:lumMod val="65000"/>
                  <a:lumOff val="35000"/>
                </a:schemeClr>
              </a:solidFill>
              <a:latin typeface="Arial" panose="020B0604020202020204" pitchFamily="34" charset="0"/>
              <a:cs typeface="Arial" panose="020B0604020202020204" pitchFamily="34" charset="0"/>
            </a:endParaRPr>
          </a:p>
          <a:p>
            <a:r>
              <a:rPr lang="zh-CN" altLang="en-US" sz="2400" b="1">
                <a:solidFill>
                  <a:schemeClr val="tx1">
                    <a:lumMod val="65000"/>
                    <a:lumOff val="35000"/>
                  </a:schemeClr>
                </a:solidFill>
                <a:latin typeface="Arial" panose="020B0604020202020204" pitchFamily="34" charset="0"/>
                <a:cs typeface="Arial" panose="020B0604020202020204" pitchFamily="34" charset="0"/>
              </a:rPr>
              <a:t>（音频截取有可能截取到噪音部分，如果没有匹配到误差内的高低频率则输出空格。）</a:t>
            </a:r>
            <a:endParaRPr lang="zh-CN" altLang="en-US" sz="2400" b="1">
              <a:solidFill>
                <a:schemeClr val="tx1">
                  <a:lumMod val="65000"/>
                  <a:lumOff val="35000"/>
                </a:schemeClr>
              </a:solidFill>
              <a:latin typeface="Arial" panose="020B0604020202020204" pitchFamily="34" charset="0"/>
              <a:cs typeface="Arial" panose="020B0604020202020204" pitchFamily="34" charset="0"/>
            </a:endParaRPr>
          </a:p>
          <a:p>
            <a:r>
              <a:rPr lang="zh-CN" altLang="en-US" sz="2400" b="1">
                <a:solidFill>
                  <a:schemeClr val="tx1">
                    <a:lumMod val="65000"/>
                    <a:lumOff val="35000"/>
                  </a:schemeClr>
                </a:solidFill>
                <a:latin typeface="Arial" panose="020B0604020202020204" pitchFamily="34" charset="0"/>
                <a:cs typeface="Arial" panose="020B0604020202020204" pitchFamily="34" charset="0"/>
              </a:rPr>
              <a:t>并在每次循环开始前重新赋值为</a:t>
            </a:r>
            <a:r>
              <a:rPr lang="en-US" altLang="zh-CN" sz="2400" b="1">
                <a:solidFill>
                  <a:schemeClr val="tx1">
                    <a:lumMod val="65000"/>
                    <a:lumOff val="35000"/>
                  </a:schemeClr>
                </a:solidFill>
                <a:latin typeface="Arial" panose="020B0604020202020204" pitchFamily="34" charset="0"/>
                <a:cs typeface="Arial" panose="020B0604020202020204" pitchFamily="34" charset="0"/>
              </a:rPr>
              <a:t>0.</a:t>
            </a:r>
            <a:endParaRPr lang="en-US" altLang="zh-CN" sz="2400" b="1">
              <a:solidFill>
                <a:schemeClr val="tx1">
                  <a:lumMod val="65000"/>
                  <a:lumOff val="35000"/>
                </a:schemeClr>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第四部分 </a:t>
            </a:r>
            <a:r>
              <a:rPr lang="en-US" altLang="zh-CN" dirty="0">
                <a:solidFill>
                  <a:schemeClr val="bg1"/>
                </a:solidFill>
              </a:rPr>
              <a:t>| </a:t>
            </a:r>
            <a:r>
              <a:rPr lang="zh-CN" altLang="en-US" dirty="0">
                <a:solidFill>
                  <a:schemeClr val="bg1"/>
                </a:solidFill>
              </a:rPr>
              <a:t>音频匹配</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DA4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1773802" y="3701512"/>
            <a:ext cx="2402347" cy="1198880"/>
          </a:xfrm>
          <a:prstGeom prst="rect">
            <a:avLst/>
          </a:prstGeom>
        </p:spPr>
        <p:txBody>
          <a:bodyPr wrap="square">
            <a:spAutoFit/>
          </a:bodyPr>
          <a:lstStyle/>
          <a:p>
            <a:pPr algn="ctr"/>
            <a:r>
              <a:rPr lang="zh-CN" altLang="en-US" b="1" dirty="0">
                <a:solidFill>
                  <a:schemeClr val="bg1"/>
                </a:solidFill>
              </a:rPr>
              <a:t>根据上一步</a:t>
            </a:r>
            <a:endParaRPr lang="zh-CN" altLang="en-US" b="1" dirty="0">
              <a:solidFill>
                <a:schemeClr val="bg1"/>
              </a:solidFill>
            </a:endParaRPr>
          </a:p>
          <a:p>
            <a:pPr algn="ctr"/>
            <a:r>
              <a:rPr lang="zh-CN" altLang="en-US" b="1" dirty="0">
                <a:solidFill>
                  <a:schemeClr val="bg1"/>
                </a:solidFill>
              </a:rPr>
              <a:t>音频处理得到的</a:t>
            </a:r>
            <a:endParaRPr lang="zh-CN" altLang="en-US" b="1" dirty="0">
              <a:solidFill>
                <a:schemeClr val="bg1"/>
              </a:solidFill>
            </a:endParaRPr>
          </a:p>
          <a:p>
            <a:pPr algn="ctr"/>
            <a:r>
              <a:rPr lang="zh-CN" altLang="en-US" b="1" dirty="0">
                <a:solidFill>
                  <a:schemeClr val="bg1"/>
                </a:solidFill>
              </a:rPr>
              <a:t>数据进行单个数字音段分析</a:t>
            </a:r>
            <a:endParaRPr lang="zh-CN" altLang="en-US" b="1" dirty="0">
              <a:solidFill>
                <a:schemeClr val="bg1"/>
              </a:solidFill>
            </a:endParaRPr>
          </a:p>
        </p:txBody>
      </p:sp>
      <p:sp>
        <p:nvSpPr>
          <p:cNvPr id="17" name="矩形 16"/>
          <p:cNvSpPr/>
          <p:nvPr/>
        </p:nvSpPr>
        <p:spPr>
          <a:xfrm>
            <a:off x="5617763" y="3701512"/>
            <a:ext cx="2402347" cy="922020"/>
          </a:xfrm>
          <a:prstGeom prst="rect">
            <a:avLst/>
          </a:prstGeom>
        </p:spPr>
        <p:txBody>
          <a:bodyPr wrap="square">
            <a:spAutoFit/>
          </a:bodyPr>
          <a:lstStyle/>
          <a:p>
            <a:pPr algn="ctr"/>
            <a:r>
              <a:rPr lang="zh-CN" altLang="en-US" b="1" dirty="0">
                <a:solidFill>
                  <a:schemeClr val="bg1"/>
                </a:solidFill>
              </a:rPr>
              <a:t>寻找单个数字</a:t>
            </a:r>
            <a:endParaRPr lang="zh-CN" altLang="en-US" b="1" dirty="0">
              <a:solidFill>
                <a:schemeClr val="bg1"/>
              </a:solidFill>
            </a:endParaRPr>
          </a:p>
          <a:p>
            <a:pPr algn="ctr"/>
            <a:r>
              <a:rPr lang="zh-CN" altLang="en-US" b="1" dirty="0">
                <a:solidFill>
                  <a:schemeClr val="bg1"/>
                </a:solidFill>
              </a:rPr>
              <a:t>音频的有效峰值，</a:t>
            </a:r>
            <a:endParaRPr lang="zh-CN" altLang="en-US" b="1" dirty="0">
              <a:solidFill>
                <a:schemeClr val="bg1"/>
              </a:solidFill>
            </a:endParaRPr>
          </a:p>
          <a:p>
            <a:pPr algn="ctr"/>
            <a:r>
              <a:rPr lang="zh-CN" altLang="en-US" b="1" dirty="0">
                <a:solidFill>
                  <a:schemeClr val="bg1"/>
                </a:solidFill>
              </a:rPr>
              <a:t>并记录误差范围</a:t>
            </a:r>
            <a:endParaRPr lang="zh-CN" altLang="en-US" b="1" dirty="0">
              <a:solidFill>
                <a:schemeClr val="bg1"/>
              </a:solidFill>
            </a:endParaRPr>
          </a:p>
        </p:txBody>
      </p:sp>
      <p:sp>
        <p:nvSpPr>
          <p:cNvPr id="21" name="矩形 20"/>
          <p:cNvSpPr/>
          <p:nvPr/>
        </p:nvSpPr>
        <p:spPr>
          <a:xfrm>
            <a:off x="3708647" y="2290311"/>
            <a:ext cx="2402347" cy="922020"/>
          </a:xfrm>
          <a:prstGeom prst="rect">
            <a:avLst/>
          </a:prstGeom>
        </p:spPr>
        <p:txBody>
          <a:bodyPr wrap="square">
            <a:spAutoFit/>
          </a:bodyPr>
          <a:lstStyle/>
          <a:p>
            <a:pPr algn="ctr"/>
            <a:r>
              <a:rPr lang="zh-CN" altLang="en-US" b="1" dirty="0">
                <a:solidFill>
                  <a:schemeClr val="bg1"/>
                </a:solidFill>
              </a:rPr>
              <a:t>音频进行傅里叶</a:t>
            </a:r>
            <a:endParaRPr lang="zh-CN" altLang="en-US" b="1" dirty="0">
              <a:solidFill>
                <a:schemeClr val="bg1"/>
              </a:solidFill>
            </a:endParaRPr>
          </a:p>
          <a:p>
            <a:pPr algn="ctr"/>
            <a:r>
              <a:rPr lang="zh-CN" altLang="en-US" b="1" dirty="0">
                <a:solidFill>
                  <a:schemeClr val="bg1"/>
                </a:solidFill>
              </a:rPr>
              <a:t>变换，分析音</a:t>
            </a:r>
            <a:endParaRPr lang="zh-CN" altLang="en-US" b="1" dirty="0">
              <a:solidFill>
                <a:schemeClr val="bg1"/>
              </a:solidFill>
            </a:endParaRPr>
          </a:p>
          <a:p>
            <a:pPr algn="ctr"/>
            <a:r>
              <a:rPr lang="zh-CN" altLang="en-US" b="1" dirty="0">
                <a:solidFill>
                  <a:schemeClr val="bg1"/>
                </a:solidFill>
              </a:rPr>
              <a:t>频信号</a:t>
            </a:r>
            <a:endParaRPr lang="zh-CN" altLang="en-US" b="1" dirty="0">
              <a:solidFill>
                <a:schemeClr val="bg1"/>
              </a:solidFill>
            </a:endParaRPr>
          </a:p>
        </p:txBody>
      </p:sp>
      <p:sp>
        <p:nvSpPr>
          <p:cNvPr id="8" name="文本框 7"/>
          <p:cNvSpPr txBox="1"/>
          <p:nvPr/>
        </p:nvSpPr>
        <p:spPr>
          <a:xfrm>
            <a:off x="480695" y="1090295"/>
            <a:ext cx="4149090" cy="4276725"/>
          </a:xfrm>
          <a:prstGeom prst="rect">
            <a:avLst/>
          </a:prstGeom>
          <a:noFill/>
        </p:spPr>
        <p:txBody>
          <a:bodyPr wrap="square" rtlCol="0">
            <a:spAutoFit/>
          </a:bodyPr>
          <a:p>
            <a:r>
              <a:rPr lang="zh-CN" sz="2800" b="1">
                <a:solidFill>
                  <a:schemeClr val="tx1">
                    <a:lumMod val="65000"/>
                    <a:lumOff val="35000"/>
                  </a:schemeClr>
                </a:solidFill>
              </a:rPr>
              <a:t>利用循环依次输出匹配到的</a:t>
            </a:r>
            <a:r>
              <a:rPr lang="en-US" altLang="zh-CN" sz="2400" b="1">
                <a:solidFill>
                  <a:schemeClr val="tx1">
                    <a:lumMod val="65000"/>
                    <a:lumOff val="35000"/>
                  </a:schemeClr>
                </a:solidFill>
                <a:latin typeface="Arial" panose="020B0604020202020204" pitchFamily="34" charset="0"/>
                <a:cs typeface="Arial" panose="020B0604020202020204" pitchFamily="34" charset="0"/>
              </a:rPr>
              <a:t>number</a:t>
            </a:r>
            <a:r>
              <a:rPr lang="zh-CN" sz="2800" b="1">
                <a:solidFill>
                  <a:schemeClr val="tx1">
                    <a:lumMod val="65000"/>
                    <a:lumOff val="35000"/>
                  </a:schemeClr>
                </a:solidFill>
              </a:rPr>
              <a:t>表中的数字。</a:t>
            </a:r>
            <a:endParaRPr lang="zh-CN" sz="2800" b="1">
              <a:solidFill>
                <a:schemeClr val="tx1">
                  <a:lumMod val="65000"/>
                  <a:lumOff val="35000"/>
                </a:schemeClr>
              </a:solidFill>
            </a:endParaRPr>
          </a:p>
          <a:p>
            <a:endParaRPr lang="zh-CN" altLang="en-US" sz="2400" b="1">
              <a:solidFill>
                <a:schemeClr val="tx1">
                  <a:lumMod val="65000"/>
                  <a:lumOff val="35000"/>
                </a:schemeClr>
              </a:solidFill>
              <a:latin typeface="Arial" panose="020B0604020202020204" pitchFamily="34" charset="0"/>
              <a:cs typeface="Arial" panose="020B0604020202020204" pitchFamily="34" charset="0"/>
            </a:endParaRPr>
          </a:p>
          <a:p>
            <a:endParaRPr lang="zh-CN" altLang="en-US" sz="2400" b="1">
              <a:solidFill>
                <a:schemeClr val="tx1">
                  <a:lumMod val="65000"/>
                  <a:lumOff val="35000"/>
                </a:schemeClr>
              </a:solidFill>
              <a:latin typeface="Arial" panose="020B0604020202020204" pitchFamily="34" charset="0"/>
              <a:cs typeface="Arial" panose="020B0604020202020204" pitchFamily="34" charset="0"/>
            </a:endParaRPr>
          </a:p>
          <a:p>
            <a:endParaRPr lang="zh-CN" sz="2800" b="1">
              <a:solidFill>
                <a:schemeClr val="tx1">
                  <a:lumMod val="65000"/>
                  <a:lumOff val="35000"/>
                </a:schemeClr>
              </a:solidFill>
            </a:endParaRPr>
          </a:p>
          <a:p>
            <a:endParaRPr lang="zh-CN" sz="2800" b="1">
              <a:solidFill>
                <a:schemeClr val="tx1">
                  <a:lumMod val="65000"/>
                  <a:lumOff val="35000"/>
                </a:schemeClr>
              </a:solidFill>
            </a:endParaRPr>
          </a:p>
          <a:p>
            <a:endParaRPr lang="zh-CN" sz="2800" b="1">
              <a:solidFill>
                <a:schemeClr val="tx1">
                  <a:lumMod val="65000"/>
                  <a:lumOff val="35000"/>
                </a:schemeClr>
              </a:solidFill>
            </a:endParaRPr>
          </a:p>
          <a:p>
            <a:endParaRPr lang="zh-CN" sz="2800" b="1">
              <a:solidFill>
                <a:schemeClr val="tx1">
                  <a:lumMod val="65000"/>
                  <a:lumOff val="35000"/>
                </a:schemeClr>
              </a:solidFill>
            </a:endParaRPr>
          </a:p>
          <a:p>
            <a:endParaRPr lang="zh-CN" sz="2800" b="1">
              <a:solidFill>
                <a:schemeClr val="tx1">
                  <a:lumMod val="65000"/>
                  <a:lumOff val="35000"/>
                </a:schemeClr>
              </a:solidFill>
            </a:endParaRPr>
          </a:p>
          <a:p>
            <a:r>
              <a:rPr lang="zh-CN" sz="2800" b="1">
                <a:solidFill>
                  <a:schemeClr val="tx1">
                    <a:lumMod val="65000"/>
                    <a:lumOff val="35000"/>
                  </a:schemeClr>
                </a:solidFill>
              </a:rPr>
              <a:t>任务完成。</a:t>
            </a:r>
            <a:endParaRPr lang="zh-CN" sz="2800" b="1">
              <a:solidFill>
                <a:schemeClr val="tx1">
                  <a:lumMod val="65000"/>
                  <a:lumOff val="35000"/>
                </a:schemeClr>
              </a:solidFill>
            </a:endParaRPr>
          </a:p>
        </p:txBody>
      </p:sp>
      <p:pic>
        <p:nvPicPr>
          <p:cNvPr id="2" name="图片 1"/>
          <p:cNvPicPr>
            <a:picLocks noChangeAspect="1"/>
          </p:cNvPicPr>
          <p:nvPr/>
        </p:nvPicPr>
        <p:blipFill>
          <a:blip r:embed="rId1"/>
          <a:stretch>
            <a:fillRect/>
          </a:stretch>
        </p:blipFill>
        <p:spPr>
          <a:xfrm>
            <a:off x="4958715" y="1000125"/>
            <a:ext cx="6392545" cy="5568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10" name="平行四边形 9"/>
          <p:cNvSpPr/>
          <p:nvPr/>
        </p:nvSpPr>
        <p:spPr>
          <a:xfrm>
            <a:off x="1068405" y="0"/>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ED32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ED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682356" y="1847853"/>
            <a:ext cx="976549" cy="1862048"/>
          </a:xfrm>
          <a:prstGeom prst="rect">
            <a:avLst/>
          </a:prstGeom>
          <a:noFill/>
        </p:spPr>
        <p:txBody>
          <a:bodyPr wrap="none" rtlCol="0">
            <a:spAutoFit/>
          </a:bodyPr>
          <a:lstStyle/>
          <a:p>
            <a:r>
              <a:rPr lang="en-US" altLang="zh-CN" sz="11500" dirty="0">
                <a:solidFill>
                  <a:schemeClr val="bg1"/>
                </a:solidFill>
              </a:rPr>
              <a:t>5</a:t>
            </a:r>
            <a:endParaRPr lang="zh-CN" altLang="en-US" sz="11500" dirty="0">
              <a:solidFill>
                <a:schemeClr val="bg1"/>
              </a:solidFill>
            </a:endParaRPr>
          </a:p>
        </p:txBody>
      </p:sp>
      <p:sp>
        <p:nvSpPr>
          <p:cNvPr id="13" name="矩形 12"/>
          <p:cNvSpPr/>
          <p:nvPr/>
        </p:nvSpPr>
        <p:spPr>
          <a:xfrm>
            <a:off x="4875153" y="4766730"/>
            <a:ext cx="2441694" cy="769441"/>
          </a:xfrm>
          <a:prstGeom prst="rect">
            <a:avLst/>
          </a:prstGeom>
        </p:spPr>
        <p:txBody>
          <a:bodyPr wrap="none">
            <a:spAutoFit/>
          </a:bodyPr>
          <a:lstStyle/>
          <a:p>
            <a:r>
              <a:rPr lang="zh-CN" altLang="en-US" sz="4400" b="1" dirty="0">
                <a:solidFill>
                  <a:schemeClr val="bg1"/>
                </a:solidFill>
              </a:rPr>
              <a:t>成果展示</a:t>
            </a:r>
            <a:endParaRPr lang="zh-CN" altLang="en-US" sz="4400" b="1" dirty="0">
              <a:solidFill>
                <a:schemeClr val="bg1"/>
              </a:solidFill>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3" name="矩形 2"/>
          <p:cNvSpPr/>
          <p:nvPr/>
        </p:nvSpPr>
        <p:spPr>
          <a:xfrm>
            <a:off x="-2" y="0"/>
            <a:ext cx="12192000" cy="6858000"/>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 y="0"/>
            <a:ext cx="4495801" cy="6858000"/>
          </a:xfrm>
          <a:prstGeom prst="rect">
            <a:avLst/>
          </a:prstGeom>
          <a:solidFill>
            <a:srgbClr val="F67A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36482" y="2290226"/>
            <a:ext cx="2622834" cy="2277547"/>
          </a:xfrm>
          <a:prstGeom prst="rect">
            <a:avLst/>
          </a:prstGeom>
          <a:noFill/>
        </p:spPr>
        <p:txBody>
          <a:bodyPr wrap="none" rtlCol="0">
            <a:spAutoFit/>
          </a:bodyPr>
          <a:lstStyle/>
          <a:p>
            <a:pPr algn="ctr"/>
            <a:r>
              <a:rPr lang="zh-CN" altLang="en-US" sz="8800" b="1" dirty="0">
                <a:solidFill>
                  <a:schemeClr val="bg1"/>
                </a:solidFill>
              </a:rPr>
              <a:t>目录</a:t>
            </a:r>
            <a:endParaRPr lang="en-US" altLang="zh-CN" sz="8800" b="1" dirty="0">
              <a:solidFill>
                <a:schemeClr val="bg1"/>
              </a:solidFill>
            </a:endParaRPr>
          </a:p>
          <a:p>
            <a:pPr algn="ctr"/>
            <a:r>
              <a:rPr lang="en-US" altLang="zh-CN" sz="5400" dirty="0">
                <a:solidFill>
                  <a:schemeClr val="bg1"/>
                </a:solidFill>
              </a:rPr>
              <a:t>CONTENT</a:t>
            </a:r>
            <a:endParaRPr lang="zh-CN" altLang="en-US" sz="5400" dirty="0">
              <a:solidFill>
                <a:schemeClr val="bg1"/>
              </a:solidFill>
            </a:endParaRPr>
          </a:p>
        </p:txBody>
      </p:sp>
      <p:sp>
        <p:nvSpPr>
          <p:cNvPr id="6" name="文本框 5"/>
          <p:cNvSpPr txBox="1"/>
          <p:nvPr/>
        </p:nvSpPr>
        <p:spPr>
          <a:xfrm>
            <a:off x="6096000" y="1294582"/>
            <a:ext cx="5173310" cy="523220"/>
          </a:xfrm>
          <a:prstGeom prst="rect">
            <a:avLst/>
          </a:prstGeom>
          <a:noFill/>
        </p:spPr>
        <p:txBody>
          <a:bodyPr wrap="square" rtlCol="0">
            <a:spAutoFit/>
          </a:bodyPr>
          <a:lstStyle/>
          <a:p>
            <a:r>
              <a:rPr lang="zh-CN" altLang="en-US" sz="2800" dirty="0">
                <a:solidFill>
                  <a:schemeClr val="bg1"/>
                </a:solidFill>
              </a:rPr>
              <a:t>第一部分 </a:t>
            </a:r>
            <a:r>
              <a:rPr lang="en-US" altLang="zh-CN" sz="2800" dirty="0">
                <a:solidFill>
                  <a:schemeClr val="bg1"/>
                </a:solidFill>
              </a:rPr>
              <a:t>| </a:t>
            </a:r>
            <a:r>
              <a:rPr lang="zh-CN" altLang="en-US" sz="2800" dirty="0">
                <a:solidFill>
                  <a:schemeClr val="bg1"/>
                </a:solidFill>
              </a:rPr>
              <a:t>前期思考</a:t>
            </a:r>
            <a:endParaRPr lang="zh-CN" altLang="en-US" sz="2800" dirty="0">
              <a:solidFill>
                <a:schemeClr val="bg1"/>
              </a:solidFill>
            </a:endParaRPr>
          </a:p>
        </p:txBody>
      </p:sp>
      <p:sp>
        <p:nvSpPr>
          <p:cNvPr id="7" name="文本框 6"/>
          <p:cNvSpPr txBox="1"/>
          <p:nvPr/>
        </p:nvSpPr>
        <p:spPr>
          <a:xfrm>
            <a:off x="6096000" y="2042747"/>
            <a:ext cx="3342582" cy="523220"/>
          </a:xfrm>
          <a:prstGeom prst="rect">
            <a:avLst/>
          </a:prstGeom>
          <a:noFill/>
        </p:spPr>
        <p:txBody>
          <a:bodyPr wrap="none" rtlCol="0">
            <a:spAutoFit/>
          </a:bodyPr>
          <a:lstStyle/>
          <a:p>
            <a:r>
              <a:rPr lang="zh-CN" altLang="en-US" sz="2800" dirty="0">
                <a:solidFill>
                  <a:schemeClr val="bg1"/>
                </a:solidFill>
              </a:rPr>
              <a:t>第二部分 </a:t>
            </a:r>
            <a:r>
              <a:rPr lang="en-US" altLang="zh-CN" sz="2800" dirty="0">
                <a:solidFill>
                  <a:schemeClr val="bg1"/>
                </a:solidFill>
              </a:rPr>
              <a:t>| </a:t>
            </a:r>
            <a:r>
              <a:rPr lang="zh-CN" altLang="en-US" sz="2800" dirty="0">
                <a:solidFill>
                  <a:schemeClr val="bg1"/>
                </a:solidFill>
              </a:rPr>
              <a:t>小组分工 </a:t>
            </a:r>
            <a:endParaRPr lang="zh-CN" altLang="en-US" sz="2800" dirty="0">
              <a:solidFill>
                <a:schemeClr val="bg1"/>
              </a:solidFill>
            </a:endParaRPr>
          </a:p>
        </p:txBody>
      </p:sp>
      <p:sp>
        <p:nvSpPr>
          <p:cNvPr id="8" name="文本框 7"/>
          <p:cNvSpPr txBox="1"/>
          <p:nvPr/>
        </p:nvSpPr>
        <p:spPr>
          <a:xfrm>
            <a:off x="6096000" y="2790912"/>
            <a:ext cx="3280065" cy="523220"/>
          </a:xfrm>
          <a:prstGeom prst="rect">
            <a:avLst/>
          </a:prstGeom>
          <a:noFill/>
        </p:spPr>
        <p:txBody>
          <a:bodyPr wrap="none" rtlCol="0">
            <a:spAutoFit/>
          </a:bodyPr>
          <a:lstStyle/>
          <a:p>
            <a:r>
              <a:rPr lang="zh-CN" altLang="en-US" sz="2800" dirty="0">
                <a:solidFill>
                  <a:schemeClr val="bg1"/>
                </a:solidFill>
              </a:rPr>
              <a:t>第三部分 </a:t>
            </a:r>
            <a:r>
              <a:rPr lang="en-US" altLang="zh-CN" sz="2800" dirty="0">
                <a:solidFill>
                  <a:schemeClr val="bg1"/>
                </a:solidFill>
              </a:rPr>
              <a:t>| </a:t>
            </a:r>
            <a:r>
              <a:rPr lang="zh-CN" altLang="en-US" sz="2800" dirty="0">
                <a:solidFill>
                  <a:schemeClr val="bg1"/>
                </a:solidFill>
              </a:rPr>
              <a:t>音频处理</a:t>
            </a:r>
            <a:endParaRPr lang="zh-CN" altLang="en-US" sz="2800" dirty="0">
              <a:solidFill>
                <a:schemeClr val="bg1"/>
              </a:solidFill>
            </a:endParaRPr>
          </a:p>
        </p:txBody>
      </p:sp>
      <p:sp>
        <p:nvSpPr>
          <p:cNvPr id="9" name="文本框 8"/>
          <p:cNvSpPr txBox="1"/>
          <p:nvPr/>
        </p:nvSpPr>
        <p:spPr>
          <a:xfrm>
            <a:off x="6096000" y="3539077"/>
            <a:ext cx="3280065" cy="523220"/>
          </a:xfrm>
          <a:prstGeom prst="rect">
            <a:avLst/>
          </a:prstGeom>
          <a:noFill/>
        </p:spPr>
        <p:txBody>
          <a:bodyPr wrap="none" rtlCol="0">
            <a:spAutoFit/>
          </a:bodyPr>
          <a:lstStyle/>
          <a:p>
            <a:r>
              <a:rPr lang="zh-CN" altLang="en-US" sz="2800" dirty="0">
                <a:solidFill>
                  <a:schemeClr val="bg1"/>
                </a:solidFill>
              </a:rPr>
              <a:t>第四部分 </a:t>
            </a:r>
            <a:r>
              <a:rPr lang="en-US" altLang="zh-CN" sz="2800" dirty="0">
                <a:solidFill>
                  <a:schemeClr val="bg1"/>
                </a:solidFill>
              </a:rPr>
              <a:t>| </a:t>
            </a:r>
            <a:r>
              <a:rPr lang="zh-CN" altLang="en-US" sz="2800" dirty="0">
                <a:solidFill>
                  <a:schemeClr val="bg1"/>
                </a:solidFill>
              </a:rPr>
              <a:t>音频匹配</a:t>
            </a:r>
            <a:endParaRPr lang="zh-CN" altLang="en-US" sz="2800" dirty="0">
              <a:solidFill>
                <a:schemeClr val="bg1"/>
              </a:solidFill>
            </a:endParaRPr>
          </a:p>
        </p:txBody>
      </p:sp>
      <p:sp>
        <p:nvSpPr>
          <p:cNvPr id="10" name="文本框 9"/>
          <p:cNvSpPr txBox="1"/>
          <p:nvPr/>
        </p:nvSpPr>
        <p:spPr>
          <a:xfrm>
            <a:off x="6096000" y="4287242"/>
            <a:ext cx="3280065" cy="523220"/>
          </a:xfrm>
          <a:prstGeom prst="rect">
            <a:avLst/>
          </a:prstGeom>
          <a:noFill/>
        </p:spPr>
        <p:txBody>
          <a:bodyPr wrap="none" rtlCol="0">
            <a:spAutoFit/>
          </a:bodyPr>
          <a:lstStyle/>
          <a:p>
            <a:r>
              <a:rPr lang="zh-CN" altLang="en-US" sz="2800" dirty="0">
                <a:solidFill>
                  <a:schemeClr val="bg1"/>
                </a:solidFill>
              </a:rPr>
              <a:t>第五部分 </a:t>
            </a:r>
            <a:r>
              <a:rPr lang="en-US" altLang="zh-CN" sz="2800" dirty="0">
                <a:solidFill>
                  <a:schemeClr val="bg1"/>
                </a:solidFill>
              </a:rPr>
              <a:t>| </a:t>
            </a:r>
            <a:r>
              <a:rPr lang="zh-CN" altLang="en-US" sz="2800" dirty="0">
                <a:solidFill>
                  <a:schemeClr val="bg1"/>
                </a:solidFill>
              </a:rPr>
              <a:t>成果展示</a:t>
            </a:r>
            <a:endParaRPr lang="zh-CN" altLang="en-US" sz="2800" dirty="0">
              <a:solidFill>
                <a:schemeClr val="bg1"/>
              </a:solidFill>
            </a:endParaRPr>
          </a:p>
        </p:txBody>
      </p:sp>
      <p:sp>
        <p:nvSpPr>
          <p:cNvPr id="11" name="文本框 10"/>
          <p:cNvSpPr txBox="1"/>
          <p:nvPr/>
        </p:nvSpPr>
        <p:spPr>
          <a:xfrm>
            <a:off x="6099206" y="5035408"/>
            <a:ext cx="3280065" cy="523220"/>
          </a:xfrm>
          <a:prstGeom prst="rect">
            <a:avLst/>
          </a:prstGeom>
          <a:noFill/>
        </p:spPr>
        <p:txBody>
          <a:bodyPr wrap="none" rtlCol="0">
            <a:spAutoFit/>
          </a:bodyPr>
          <a:lstStyle/>
          <a:p>
            <a:r>
              <a:rPr lang="zh-CN" altLang="en-US" sz="2800" dirty="0">
                <a:solidFill>
                  <a:schemeClr val="bg1"/>
                </a:solidFill>
              </a:rPr>
              <a:t>第六部分 </a:t>
            </a:r>
            <a:r>
              <a:rPr lang="en-US" altLang="zh-CN" sz="2800" dirty="0">
                <a:solidFill>
                  <a:schemeClr val="bg1"/>
                </a:solidFill>
              </a:rPr>
              <a:t>| </a:t>
            </a:r>
            <a:r>
              <a:rPr lang="zh-CN" altLang="en-US" sz="2800" dirty="0">
                <a:solidFill>
                  <a:schemeClr val="bg1"/>
                </a:solidFill>
              </a:rPr>
              <a:t>反思总结</a:t>
            </a:r>
            <a:endParaRPr lang="zh-CN" altLang="en-US" sz="2800" dirty="0">
              <a:solidFill>
                <a:schemeClr val="bg1"/>
              </a:solidFill>
            </a:endParaRPr>
          </a:p>
        </p:txBody>
      </p:sp>
      <p:sp>
        <p:nvSpPr>
          <p:cNvPr id="12" name="等腰三角形 11"/>
          <p:cNvSpPr/>
          <p:nvPr/>
        </p:nvSpPr>
        <p:spPr>
          <a:xfrm rot="10800000">
            <a:off x="5708328" y="1387710"/>
            <a:ext cx="390878" cy="336964"/>
          </a:xfrm>
          <a:prstGeom prst="triangle">
            <a:avLst/>
          </a:prstGeom>
          <a:solidFill>
            <a:srgbClr val="F5C6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0800000">
            <a:off x="5708328" y="2135875"/>
            <a:ext cx="390878" cy="336964"/>
          </a:xfrm>
          <a:prstGeom prst="triangle">
            <a:avLst/>
          </a:prstGeom>
          <a:solidFill>
            <a:srgbClr val="FF9D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5708328" y="2884040"/>
            <a:ext cx="390878" cy="336964"/>
          </a:xfrm>
          <a:prstGeom prst="triangle">
            <a:avLst/>
          </a:prstGeom>
          <a:solidFill>
            <a:srgbClr val="F67A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5708328" y="3626854"/>
            <a:ext cx="390878" cy="336964"/>
          </a:xfrm>
          <a:prstGeom prst="triangle">
            <a:avLst/>
          </a:prstGeom>
          <a:solidFill>
            <a:srgbClr val="F23C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A4818"/>
              </a:solidFill>
            </a:endParaRPr>
          </a:p>
        </p:txBody>
      </p:sp>
      <p:sp>
        <p:nvSpPr>
          <p:cNvPr id="16" name="等腰三角形 15"/>
          <p:cNvSpPr/>
          <p:nvPr/>
        </p:nvSpPr>
        <p:spPr>
          <a:xfrm rot="10800000">
            <a:off x="5708328" y="4387592"/>
            <a:ext cx="390878" cy="336964"/>
          </a:xfrm>
          <a:prstGeom prst="triangle">
            <a:avLst/>
          </a:prstGeom>
          <a:solidFill>
            <a:srgbClr val="FB40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5708328" y="5148331"/>
            <a:ext cx="390878" cy="336964"/>
          </a:xfrm>
          <a:prstGeom prst="triangle">
            <a:avLst/>
          </a:prstGeom>
          <a:solidFill>
            <a:srgbClr val="ED32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0"/>
            <a:ext cx="12192000" cy="6858000"/>
          </a:xfrm>
          <a:prstGeom prst="rect">
            <a:avLst/>
          </a:prstGeom>
          <a:ln>
            <a:noFill/>
          </a:ln>
        </p:spPr>
      </p:pic>
      <p:sp>
        <p:nvSpPr>
          <p:cNvPr id="34" name="任意多边形 33"/>
          <p:cNvSpPr/>
          <p:nvPr/>
        </p:nvSpPr>
        <p:spPr>
          <a:xfrm>
            <a:off x="0" y="0"/>
            <a:ext cx="2895600" cy="6858000"/>
          </a:xfrm>
          <a:custGeom>
            <a:avLst/>
            <a:gdLst>
              <a:gd name="connsiteX0" fmla="*/ 2889252 w 2895600"/>
              <a:gd name="connsiteY0" fmla="*/ 2271562 h 6858000"/>
              <a:gd name="connsiteX1" fmla="*/ 3 w 2895600"/>
              <a:gd name="connsiteY1" fmla="*/ 4564781 h 6858000"/>
              <a:gd name="connsiteX2" fmla="*/ 2889252 w 2895600"/>
              <a:gd name="connsiteY2" fmla="*/ 6858000 h 6858000"/>
              <a:gd name="connsiteX3" fmla="*/ 0 w 2895600"/>
              <a:gd name="connsiteY3" fmla="*/ 0 h 6858000"/>
              <a:gd name="connsiteX4" fmla="*/ 2895600 w 2895600"/>
              <a:gd name="connsiteY4" fmla="*/ 0 h 6858000"/>
              <a:gd name="connsiteX5" fmla="*/ 2895600 w 2895600"/>
              <a:gd name="connsiteY5" fmla="*/ 6858000 h 6858000"/>
              <a:gd name="connsiteX6" fmla="*/ 0 w 28956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5600" h="6858000">
                <a:moveTo>
                  <a:pt x="2889252" y="2271562"/>
                </a:moveTo>
                <a:lnTo>
                  <a:pt x="3" y="4564781"/>
                </a:lnTo>
                <a:lnTo>
                  <a:pt x="2889252" y="6858000"/>
                </a:lnTo>
                <a:close/>
                <a:moveTo>
                  <a:pt x="0" y="0"/>
                </a:moveTo>
                <a:lnTo>
                  <a:pt x="2895600" y="0"/>
                </a:lnTo>
                <a:lnTo>
                  <a:pt x="2895600" y="6858000"/>
                </a:lnTo>
                <a:lnTo>
                  <a:pt x="0" y="6858000"/>
                </a:lnTo>
                <a:close/>
              </a:path>
            </a:pathLst>
          </a:custGeom>
          <a:solidFill>
            <a:srgbClr val="F5C6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2895600" y="1"/>
            <a:ext cx="2895600" cy="4586438"/>
          </a:xfrm>
          <a:custGeom>
            <a:avLst/>
            <a:gdLst>
              <a:gd name="connsiteX0" fmla="*/ 2882904 w 2882904"/>
              <a:gd name="connsiteY0" fmla="*/ 0 h 4586438"/>
              <a:gd name="connsiteX1" fmla="*/ 2882904 w 2882904"/>
              <a:gd name="connsiteY1" fmla="*/ 4586438 h 4586438"/>
              <a:gd name="connsiteX2" fmla="*/ 0 w 2882904"/>
              <a:gd name="connsiteY2" fmla="*/ 2298255 h 4586438"/>
              <a:gd name="connsiteX3" fmla="*/ 0 w 2882904"/>
              <a:gd name="connsiteY3" fmla="*/ 2288182 h 4586438"/>
            </a:gdLst>
            <a:ahLst/>
            <a:cxnLst>
              <a:cxn ang="0">
                <a:pos x="connsiteX0" y="connsiteY0"/>
              </a:cxn>
              <a:cxn ang="0">
                <a:pos x="connsiteX1" y="connsiteY1"/>
              </a:cxn>
              <a:cxn ang="0">
                <a:pos x="connsiteX2" y="connsiteY2"/>
              </a:cxn>
              <a:cxn ang="0">
                <a:pos x="connsiteX3" y="connsiteY3"/>
              </a:cxn>
            </a:cxnLst>
            <a:rect l="l" t="t" r="r" b="b"/>
            <a:pathLst>
              <a:path w="2882904" h="4586438">
                <a:moveTo>
                  <a:pt x="2882904" y="0"/>
                </a:moveTo>
                <a:lnTo>
                  <a:pt x="2882904" y="4586438"/>
                </a:lnTo>
                <a:lnTo>
                  <a:pt x="0" y="2298255"/>
                </a:lnTo>
                <a:lnTo>
                  <a:pt x="0" y="2288182"/>
                </a:lnTo>
                <a:close/>
              </a:path>
            </a:pathLst>
          </a:custGeom>
          <a:solidFill>
            <a:srgbClr val="FF9D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5791200" y="0"/>
            <a:ext cx="2895600" cy="6858000"/>
          </a:xfrm>
          <a:custGeom>
            <a:avLst/>
            <a:gdLst>
              <a:gd name="connsiteX0" fmla="*/ 0 w 2895600"/>
              <a:gd name="connsiteY0" fmla="*/ 4574858 h 6858000"/>
              <a:gd name="connsiteX1" fmla="*/ 2876553 w 2895600"/>
              <a:gd name="connsiteY1" fmla="*/ 6858000 h 6858000"/>
              <a:gd name="connsiteX2" fmla="*/ 0 w 2895600"/>
              <a:gd name="connsiteY2" fmla="*/ 6858000 h 6858000"/>
              <a:gd name="connsiteX3" fmla="*/ 0 w 2895600"/>
              <a:gd name="connsiteY3" fmla="*/ 0 h 6858000"/>
              <a:gd name="connsiteX4" fmla="*/ 2895600 w 2895600"/>
              <a:gd name="connsiteY4" fmla="*/ 0 h 6858000"/>
              <a:gd name="connsiteX5" fmla="*/ 2895600 w 2895600"/>
              <a:gd name="connsiteY5" fmla="*/ 6858000 h 6858000"/>
              <a:gd name="connsiteX6" fmla="*/ 2876554 w 2895600"/>
              <a:gd name="connsiteY6" fmla="*/ 6858000 h 6858000"/>
              <a:gd name="connsiteX7" fmla="*/ 2876554 w 2895600"/>
              <a:gd name="connsiteY7" fmla="*/ 2271563 h 6858000"/>
              <a:gd name="connsiteX8" fmla="*/ 0 w 2895600"/>
              <a:gd name="connsiteY8" fmla="*/ 45547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6858000">
                <a:moveTo>
                  <a:pt x="0" y="4574858"/>
                </a:moveTo>
                <a:lnTo>
                  <a:pt x="2876553" y="6858000"/>
                </a:lnTo>
                <a:lnTo>
                  <a:pt x="0" y="6858000"/>
                </a:lnTo>
                <a:close/>
                <a:moveTo>
                  <a:pt x="0" y="0"/>
                </a:moveTo>
                <a:lnTo>
                  <a:pt x="2895600" y="0"/>
                </a:lnTo>
                <a:lnTo>
                  <a:pt x="2895600" y="6858000"/>
                </a:lnTo>
                <a:lnTo>
                  <a:pt x="2876554" y="6858000"/>
                </a:lnTo>
                <a:lnTo>
                  <a:pt x="2876554" y="2271563"/>
                </a:lnTo>
                <a:lnTo>
                  <a:pt x="0" y="4554705"/>
                </a:lnTo>
                <a:close/>
              </a:path>
            </a:pathLst>
          </a:custGeom>
          <a:solidFill>
            <a:srgbClr val="F67A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8686800" y="0"/>
            <a:ext cx="2895600" cy="6858000"/>
          </a:xfrm>
          <a:custGeom>
            <a:avLst/>
            <a:gdLst>
              <a:gd name="connsiteX0" fmla="*/ 0 w 2895600"/>
              <a:gd name="connsiteY0" fmla="*/ 4569823 h 6858000"/>
              <a:gd name="connsiteX1" fmla="*/ 2882896 w 2895600"/>
              <a:gd name="connsiteY1" fmla="*/ 6858000 h 6858000"/>
              <a:gd name="connsiteX2" fmla="*/ 0 w 2895600"/>
              <a:gd name="connsiteY2" fmla="*/ 6858000 h 6858000"/>
              <a:gd name="connsiteX3" fmla="*/ 0 w 2895600"/>
              <a:gd name="connsiteY3" fmla="*/ 0 h 6858000"/>
              <a:gd name="connsiteX4" fmla="*/ 2895600 w 2895600"/>
              <a:gd name="connsiteY4" fmla="*/ 0 h 6858000"/>
              <a:gd name="connsiteX5" fmla="*/ 2895600 w 2895600"/>
              <a:gd name="connsiteY5" fmla="*/ 6858000 h 6858000"/>
              <a:gd name="connsiteX6" fmla="*/ 2882898 w 2895600"/>
              <a:gd name="connsiteY6" fmla="*/ 6858000 h 6858000"/>
              <a:gd name="connsiteX7" fmla="*/ 2882898 w 2895600"/>
              <a:gd name="connsiteY7" fmla="*/ 2271564 h 6858000"/>
              <a:gd name="connsiteX8" fmla="*/ 0 w 2895600"/>
              <a:gd name="connsiteY8" fmla="*/ 45597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5600" h="6858000">
                <a:moveTo>
                  <a:pt x="0" y="4569823"/>
                </a:moveTo>
                <a:lnTo>
                  <a:pt x="2882896" y="6858000"/>
                </a:lnTo>
                <a:lnTo>
                  <a:pt x="0" y="6858000"/>
                </a:lnTo>
                <a:close/>
                <a:moveTo>
                  <a:pt x="0" y="0"/>
                </a:moveTo>
                <a:lnTo>
                  <a:pt x="2895600" y="0"/>
                </a:lnTo>
                <a:lnTo>
                  <a:pt x="2895600" y="6858000"/>
                </a:lnTo>
                <a:lnTo>
                  <a:pt x="2882898" y="6858000"/>
                </a:lnTo>
                <a:lnTo>
                  <a:pt x="2882898" y="2271564"/>
                </a:lnTo>
                <a:lnTo>
                  <a:pt x="0" y="4559743"/>
                </a:lnTo>
                <a:close/>
              </a:path>
            </a:pathLst>
          </a:custGeom>
          <a:solidFill>
            <a:srgbClr val="F23C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rotWithShape="1">
          <a:blip r:embed="rId3"/>
          <a:srcRect r="78838"/>
          <a:stretch>
            <a:fillRect/>
          </a:stretch>
        </p:blipFill>
        <p:spPr>
          <a:xfrm>
            <a:off x="11582401" y="-297"/>
            <a:ext cx="612808" cy="6858594"/>
          </a:xfrm>
          <a:prstGeom prst="rect">
            <a:avLst/>
          </a:prstGeom>
        </p:spPr>
      </p:pic>
      <p:pic>
        <p:nvPicPr>
          <p:cNvPr id="2" name="2222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393700" y="-594"/>
            <a:ext cx="114046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10" name="平行四边形 9"/>
          <p:cNvSpPr/>
          <p:nvPr/>
        </p:nvSpPr>
        <p:spPr>
          <a:xfrm>
            <a:off x="1068405" y="0"/>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FB40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682356" y="1847853"/>
            <a:ext cx="982961" cy="1862048"/>
          </a:xfrm>
          <a:prstGeom prst="rect">
            <a:avLst/>
          </a:prstGeom>
          <a:noFill/>
        </p:spPr>
        <p:txBody>
          <a:bodyPr wrap="none" rtlCol="0">
            <a:spAutoFit/>
          </a:bodyPr>
          <a:lstStyle/>
          <a:p>
            <a:r>
              <a:rPr lang="en-US" altLang="zh-CN" sz="11500" dirty="0">
                <a:solidFill>
                  <a:schemeClr val="bg1"/>
                </a:solidFill>
              </a:rPr>
              <a:t>6</a:t>
            </a:r>
            <a:endParaRPr lang="zh-CN" altLang="en-US" sz="11500" dirty="0">
              <a:solidFill>
                <a:schemeClr val="bg1"/>
              </a:solidFill>
            </a:endParaRPr>
          </a:p>
        </p:txBody>
      </p:sp>
      <p:sp>
        <p:nvSpPr>
          <p:cNvPr id="11" name="矩形 10"/>
          <p:cNvSpPr/>
          <p:nvPr/>
        </p:nvSpPr>
        <p:spPr>
          <a:xfrm>
            <a:off x="4875153" y="4766730"/>
            <a:ext cx="2441694" cy="769441"/>
          </a:xfrm>
          <a:prstGeom prst="rect">
            <a:avLst/>
          </a:prstGeom>
        </p:spPr>
        <p:txBody>
          <a:bodyPr wrap="none">
            <a:spAutoFit/>
          </a:bodyPr>
          <a:lstStyle/>
          <a:p>
            <a:r>
              <a:rPr lang="zh-CN" altLang="en-US" sz="4400" b="1" dirty="0">
                <a:solidFill>
                  <a:schemeClr val="bg1"/>
                </a:solidFill>
              </a:rPr>
              <a:t>反思总结</a:t>
            </a:r>
            <a:endParaRPr lang="zh-CN" altLang="en-US" sz="4400" b="1" dirty="0">
              <a:solidFill>
                <a:schemeClr val="bg1"/>
              </a:solidFill>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第六部分 </a:t>
            </a:r>
            <a:r>
              <a:rPr lang="en-US" altLang="zh-CN" dirty="0">
                <a:solidFill>
                  <a:schemeClr val="bg1"/>
                </a:solidFill>
              </a:rPr>
              <a:t>| </a:t>
            </a:r>
            <a:r>
              <a:rPr lang="zh-CN" altLang="en-US" dirty="0">
                <a:solidFill>
                  <a:schemeClr val="bg1"/>
                </a:solidFill>
              </a:rPr>
              <a:t>反思总结</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2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35756" y="929204"/>
            <a:ext cx="11520487" cy="2536400"/>
          </a:xfrm>
          <a:prstGeom prst="rect">
            <a:avLst/>
          </a:prstGeom>
        </p:spPr>
        <p:txBody>
          <a:bodyPr wrap="square">
            <a:spAutoFit/>
          </a:bodyPr>
          <a:lstStyle/>
          <a:p>
            <a:pPr>
              <a:lnSpc>
                <a:spcPct val="150000"/>
              </a:lnSpc>
            </a:pPr>
            <a:r>
              <a:rPr lang="zh-CN" altLang="en-US" dirty="0">
                <a:solidFill>
                  <a:schemeClr val="tx1">
                    <a:lumMod val="75000"/>
                    <a:lumOff val="25000"/>
                  </a:schemeClr>
                </a:solidFill>
                <a:latin typeface="+mj-ea"/>
                <a:ea typeface="+mj-ea"/>
              </a:rPr>
              <a:t>在做这个项目的过程中，需要注意到以下几点：</a:t>
            </a:r>
            <a:endParaRPr lang="en-US" altLang="zh-CN" dirty="0">
              <a:solidFill>
                <a:schemeClr val="tx1">
                  <a:lumMod val="75000"/>
                  <a:lumOff val="25000"/>
                </a:schemeClr>
              </a:solidFill>
              <a:latin typeface="+mj-ea"/>
              <a:ea typeface="+mj-ea"/>
            </a:endParaRPr>
          </a:p>
          <a:p>
            <a:pPr>
              <a:lnSpc>
                <a:spcPct val="150000"/>
              </a:lnSpc>
            </a:pPr>
            <a:r>
              <a:rPr lang="en-US" altLang="zh-CN" dirty="0">
                <a:solidFill>
                  <a:schemeClr val="tx1">
                    <a:lumMod val="75000"/>
                    <a:lumOff val="25000"/>
                  </a:schemeClr>
                </a:solidFill>
                <a:latin typeface="+mj-ea"/>
                <a:ea typeface="+mj-ea"/>
              </a:rPr>
              <a:t>1.</a:t>
            </a:r>
            <a:r>
              <a:rPr lang="zh-CN" altLang="en-US" dirty="0">
                <a:solidFill>
                  <a:schemeClr val="tx1">
                    <a:lumMod val="75000"/>
                    <a:lumOff val="25000"/>
                  </a:schemeClr>
                </a:solidFill>
                <a:latin typeface="+mj-ea"/>
                <a:ea typeface="+mj-ea"/>
              </a:rPr>
              <a:t>小组分工要明确，提高效率</a:t>
            </a:r>
            <a:endParaRPr lang="en-US" altLang="zh-CN" dirty="0">
              <a:solidFill>
                <a:schemeClr val="tx1">
                  <a:lumMod val="75000"/>
                  <a:lumOff val="25000"/>
                </a:schemeClr>
              </a:solidFill>
              <a:latin typeface="+mj-ea"/>
              <a:ea typeface="+mj-ea"/>
            </a:endParaRPr>
          </a:p>
          <a:p>
            <a:pPr>
              <a:lnSpc>
                <a:spcPct val="150000"/>
              </a:lnSpc>
            </a:pPr>
            <a:r>
              <a:rPr lang="en-US" altLang="zh-CN" dirty="0">
                <a:solidFill>
                  <a:schemeClr val="tx1">
                    <a:lumMod val="75000"/>
                    <a:lumOff val="25000"/>
                  </a:schemeClr>
                </a:solidFill>
                <a:latin typeface="+mj-ea"/>
                <a:ea typeface="+mj-ea"/>
              </a:rPr>
              <a:t>2.</a:t>
            </a:r>
            <a:r>
              <a:rPr lang="zh-CN" altLang="en-US" dirty="0">
                <a:solidFill>
                  <a:schemeClr val="tx1">
                    <a:lumMod val="75000"/>
                    <a:lumOff val="25000"/>
                  </a:schemeClr>
                </a:solidFill>
                <a:latin typeface="+mj-ea"/>
                <a:ea typeface="+mj-ea"/>
              </a:rPr>
              <a:t>善于利用搜索引擎查找相关资料，并且能够在短时间内对资料进行内化吸收为我所用</a:t>
            </a:r>
            <a:endParaRPr lang="en-US" altLang="zh-CN" dirty="0">
              <a:solidFill>
                <a:schemeClr val="tx1">
                  <a:lumMod val="75000"/>
                  <a:lumOff val="25000"/>
                </a:schemeClr>
              </a:solidFill>
              <a:latin typeface="+mj-ea"/>
              <a:ea typeface="+mj-ea"/>
            </a:endParaRPr>
          </a:p>
          <a:p>
            <a:pPr>
              <a:lnSpc>
                <a:spcPct val="150000"/>
              </a:lnSpc>
            </a:pPr>
            <a:r>
              <a:rPr lang="en-US" altLang="zh-CN" dirty="0">
                <a:solidFill>
                  <a:schemeClr val="tx1">
                    <a:lumMod val="75000"/>
                    <a:lumOff val="25000"/>
                  </a:schemeClr>
                </a:solidFill>
                <a:latin typeface="+mj-ea"/>
                <a:ea typeface="+mj-ea"/>
              </a:rPr>
              <a:t>3.</a:t>
            </a:r>
            <a:r>
              <a:rPr lang="zh-CN" altLang="en-US" dirty="0">
                <a:solidFill>
                  <a:schemeClr val="tx1">
                    <a:lumMod val="75000"/>
                    <a:lumOff val="25000"/>
                  </a:schemeClr>
                </a:solidFill>
                <a:latin typeface="+mj-ea"/>
                <a:ea typeface="+mj-ea"/>
              </a:rPr>
              <a:t>在做项目时应该尝试不同的思路，用于尝试，正如在处理音频时，刚开始的思路与现在呈现出来的并不一样，发现这段音频不用去做特殊的处理就可以得到想要的结果</a:t>
            </a:r>
            <a:endParaRPr lang="en-US" altLang="zh-CN" dirty="0">
              <a:solidFill>
                <a:schemeClr val="tx1">
                  <a:lumMod val="75000"/>
                  <a:lumOff val="25000"/>
                </a:schemeClr>
              </a:solidFill>
              <a:latin typeface="+mj-ea"/>
              <a:ea typeface="+mj-ea"/>
            </a:endParaRPr>
          </a:p>
          <a:p>
            <a:pPr>
              <a:lnSpc>
                <a:spcPct val="150000"/>
              </a:lnSpc>
            </a:pPr>
            <a:r>
              <a:rPr lang="en-US" altLang="zh-CN" dirty="0">
                <a:solidFill>
                  <a:schemeClr val="tx1">
                    <a:lumMod val="75000"/>
                    <a:lumOff val="25000"/>
                  </a:schemeClr>
                </a:solidFill>
                <a:latin typeface="+mj-ea"/>
                <a:ea typeface="+mj-ea"/>
              </a:rPr>
              <a:t>4.</a:t>
            </a:r>
            <a:r>
              <a:rPr lang="zh-CN" altLang="en-US" dirty="0">
                <a:solidFill>
                  <a:schemeClr val="tx1">
                    <a:lumMod val="75000"/>
                    <a:lumOff val="25000"/>
                  </a:schemeClr>
                </a:solidFill>
                <a:latin typeface="+mj-ea"/>
                <a:ea typeface="+mj-ea"/>
              </a:rPr>
              <a:t>提升编程能力，锻炼编程思维，将课上所学迁移到问题处理中</a:t>
            </a:r>
            <a:endParaRPr lang="en-US" altLang="zh-CN" dirty="0">
              <a:solidFill>
                <a:schemeClr val="tx1">
                  <a:lumMod val="75000"/>
                  <a:lumOff val="25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rot="1823563">
            <a:off x="137340" y="-2331917"/>
            <a:ext cx="13986178" cy="7994520"/>
          </a:xfrm>
          <a:custGeom>
            <a:avLst/>
            <a:gdLst>
              <a:gd name="connsiteX0" fmla="*/ 0 w 13986178"/>
              <a:gd name="connsiteY0" fmla="*/ 6168227 h 7994520"/>
              <a:gd name="connsiteX1" fmla="*/ 10516551 w 13986178"/>
              <a:gd name="connsiteY1" fmla="*/ 0 h 7994520"/>
              <a:gd name="connsiteX2" fmla="*/ 13986178 w 13986178"/>
              <a:gd name="connsiteY2" fmla="*/ 5915560 h 7994520"/>
              <a:gd name="connsiteX3" fmla="*/ 11693289 w 13986178"/>
              <a:gd name="connsiteY3" fmla="*/ 5956982 h 7994520"/>
              <a:gd name="connsiteX4" fmla="*/ 10511517 w 13986178"/>
              <a:gd name="connsiteY4" fmla="*/ 7994520 h 7994520"/>
              <a:gd name="connsiteX5" fmla="*/ 9354254 w 13986178"/>
              <a:gd name="connsiteY5" fmla="*/ 5999238 h 7994520"/>
              <a:gd name="connsiteX6" fmla="*/ 4561146 w 13986178"/>
              <a:gd name="connsiteY6" fmla="*/ 6085828 h 7994520"/>
              <a:gd name="connsiteX7" fmla="*/ 5272735 w 13986178"/>
              <a:gd name="connsiteY7" fmla="*/ 7312706 h 7994520"/>
              <a:gd name="connsiteX8" fmla="*/ 1610514 w 13986178"/>
              <a:gd name="connsiteY8" fmla="*/ 7312706 h 7994520"/>
              <a:gd name="connsiteX9" fmla="*/ 2298395 w 13986178"/>
              <a:gd name="connsiteY9" fmla="*/ 6126705 h 799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86178" h="7994520">
                <a:moveTo>
                  <a:pt x="0" y="6168227"/>
                </a:moveTo>
                <a:lnTo>
                  <a:pt x="10516551" y="0"/>
                </a:lnTo>
                <a:lnTo>
                  <a:pt x="13986178" y="5915560"/>
                </a:lnTo>
                <a:lnTo>
                  <a:pt x="11693289" y="5956982"/>
                </a:lnTo>
                <a:lnTo>
                  <a:pt x="10511517" y="7994520"/>
                </a:lnTo>
                <a:lnTo>
                  <a:pt x="9354254" y="5999238"/>
                </a:lnTo>
                <a:lnTo>
                  <a:pt x="4561146" y="6085828"/>
                </a:lnTo>
                <a:lnTo>
                  <a:pt x="5272735" y="7312706"/>
                </a:lnTo>
                <a:lnTo>
                  <a:pt x="1610514" y="7312706"/>
                </a:lnTo>
                <a:lnTo>
                  <a:pt x="2298395" y="6126705"/>
                </a:lnTo>
                <a:close/>
              </a:path>
            </a:pathLst>
          </a:cu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flipH="1">
            <a:off x="2011679" y="-1"/>
            <a:ext cx="2030931" cy="1116532"/>
          </a:xfrm>
          <a:prstGeom prst="triangle">
            <a:avLst>
              <a:gd name="adj" fmla="val 0"/>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8975106">
            <a:off x="10257473" y="3185703"/>
            <a:ext cx="2706420" cy="2333120"/>
          </a:xfrm>
          <a:prstGeom prst="triangle">
            <a:avLst/>
          </a:prstGeom>
          <a:solidFill>
            <a:srgbClr val="F67A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175106">
            <a:off x="7332010" y="4211179"/>
            <a:ext cx="2706420" cy="2333120"/>
          </a:xfrm>
          <a:prstGeom prst="triangle">
            <a:avLst/>
          </a:prstGeom>
          <a:solidFill>
            <a:srgbClr val="F5C6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775106">
            <a:off x="7906653" y="1164917"/>
            <a:ext cx="2706420" cy="2333120"/>
          </a:xfrm>
          <a:prstGeom prst="triangle">
            <a:avLst/>
          </a:prstGeom>
          <a:solidFill>
            <a:srgbClr val="ED32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30578">
            <a:off x="3368151" y="-149940"/>
            <a:ext cx="2313359" cy="1994275"/>
          </a:xfrm>
          <a:prstGeom prst="triangle">
            <a:avLst/>
          </a:prstGeom>
          <a:solidFill>
            <a:srgbClr val="FB405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97024" y="4104365"/>
            <a:ext cx="3262432" cy="1015663"/>
          </a:xfrm>
          <a:prstGeom prst="rect">
            <a:avLst/>
          </a:prstGeom>
        </p:spPr>
        <p:txBody>
          <a:bodyPr wrap="none">
            <a:spAutoFit/>
          </a:bodyPr>
          <a:lstStyle/>
          <a:p>
            <a:r>
              <a:rPr lang="zh-CN" altLang="en-US" sz="6000" b="1" dirty="0"/>
              <a:t>谢谢观看</a:t>
            </a:r>
            <a:endParaRPr lang="zh-CN" altLang="en-US" sz="6000" b="1" dirty="0"/>
          </a:p>
        </p:txBody>
      </p:sp>
      <p:sp>
        <p:nvSpPr>
          <p:cNvPr id="20" name="文本框 19"/>
          <p:cNvSpPr txBox="1"/>
          <p:nvPr/>
        </p:nvSpPr>
        <p:spPr>
          <a:xfrm>
            <a:off x="297024" y="2136272"/>
            <a:ext cx="3802644" cy="2215991"/>
          </a:xfrm>
          <a:prstGeom prst="rect">
            <a:avLst/>
          </a:prstGeom>
          <a:noFill/>
        </p:spPr>
        <p:txBody>
          <a:bodyPr wrap="none" rtlCol="0">
            <a:spAutoFit/>
          </a:bodyPr>
          <a:lstStyle/>
          <a:p>
            <a:r>
              <a:rPr lang="en-US" altLang="zh-CN" sz="13800" b="1" dirty="0">
                <a:solidFill>
                  <a:srgbClr val="F67A3A"/>
                </a:solidFill>
                <a:latin typeface="+mj-lt"/>
                <a:ea typeface="+mj-ea"/>
              </a:rPr>
              <a:t>2022</a:t>
            </a:r>
            <a:endParaRPr lang="zh-CN" altLang="en-US" sz="13800" b="1" dirty="0">
              <a:solidFill>
                <a:srgbClr val="F67A3A"/>
              </a:solidFill>
              <a:latin typeface="+mj-lt"/>
              <a:ea typeface="+mj-ea"/>
            </a:endParaRPr>
          </a:p>
        </p:txBody>
      </p:sp>
      <p:cxnSp>
        <p:nvCxnSpPr>
          <p:cNvPr id="21" name="直接连接符 20"/>
          <p:cNvCxnSpPr/>
          <p:nvPr/>
        </p:nvCxnSpPr>
        <p:spPr>
          <a:xfrm>
            <a:off x="412804" y="4094547"/>
            <a:ext cx="36298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15" name="平行四边形 14"/>
          <p:cNvSpPr/>
          <p:nvPr/>
        </p:nvSpPr>
        <p:spPr>
          <a:xfrm>
            <a:off x="1149649" y="-29446"/>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5682356" y="1847853"/>
            <a:ext cx="745717" cy="1862048"/>
          </a:xfrm>
          <a:prstGeom prst="rect">
            <a:avLst/>
          </a:prstGeom>
          <a:noFill/>
        </p:spPr>
        <p:txBody>
          <a:bodyPr wrap="none" rtlCol="0">
            <a:spAutoFit/>
          </a:bodyPr>
          <a:lstStyle/>
          <a:p>
            <a:r>
              <a:rPr lang="en-US" altLang="zh-CN" sz="11500" dirty="0">
                <a:solidFill>
                  <a:schemeClr val="bg1"/>
                </a:solidFill>
              </a:rPr>
              <a:t>1</a:t>
            </a:r>
            <a:endParaRPr lang="zh-CN" altLang="en-US" sz="11500" dirty="0">
              <a:solidFill>
                <a:schemeClr val="bg1"/>
              </a:solidFill>
            </a:endParaRPr>
          </a:p>
        </p:txBody>
      </p:sp>
      <p:sp>
        <p:nvSpPr>
          <p:cNvPr id="13" name="矩形 12"/>
          <p:cNvSpPr/>
          <p:nvPr/>
        </p:nvSpPr>
        <p:spPr>
          <a:xfrm>
            <a:off x="4736689" y="4766730"/>
            <a:ext cx="2441694" cy="769441"/>
          </a:xfrm>
          <a:prstGeom prst="rect">
            <a:avLst/>
          </a:prstGeom>
        </p:spPr>
        <p:txBody>
          <a:bodyPr wrap="none">
            <a:spAutoFit/>
          </a:bodyPr>
          <a:lstStyle/>
          <a:p>
            <a:pPr algn="ctr"/>
            <a:r>
              <a:rPr lang="zh-CN" altLang="en-US" sz="4400" b="1" dirty="0">
                <a:solidFill>
                  <a:schemeClr val="bg1"/>
                </a:solidFill>
              </a:rPr>
              <a:t>前期思考</a:t>
            </a:r>
            <a:endParaRPr lang="zh-CN" altLang="en-US" sz="4400" b="1" dirty="0">
              <a:solidFill>
                <a:schemeClr val="bg1"/>
              </a:solidFill>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7194" y="60429"/>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第一部分 </a:t>
            </a:r>
            <a:r>
              <a:rPr lang="en-US" altLang="zh-CN" dirty="0">
                <a:solidFill>
                  <a:schemeClr val="bg1"/>
                </a:solidFill>
              </a:rPr>
              <a:t>| </a:t>
            </a:r>
            <a:r>
              <a:rPr lang="zh-CN" altLang="en-US" dirty="0">
                <a:solidFill>
                  <a:schemeClr val="bg1"/>
                </a:solidFill>
              </a:rPr>
              <a:t>前期思考</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rot="16200000">
            <a:off x="10311344" y="1913165"/>
            <a:ext cx="2019964" cy="174134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a:off x="10311345" y="3933129"/>
            <a:ext cx="2019962" cy="174134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16200000">
            <a:off x="6689344" y="3062455"/>
            <a:ext cx="4039926" cy="3482694"/>
          </a:xfrm>
          <a:custGeom>
            <a:avLst/>
            <a:gdLst>
              <a:gd name="connsiteX0" fmla="*/ 2019962 w 4039926"/>
              <a:gd name="connsiteY0" fmla="*/ 3482693 h 3482694"/>
              <a:gd name="connsiteX1" fmla="*/ 0 w 4039926"/>
              <a:gd name="connsiteY1" fmla="*/ 3482693 h 3482694"/>
              <a:gd name="connsiteX2" fmla="*/ 1009981 w 4039926"/>
              <a:gd name="connsiteY2" fmla="*/ 1741347 h 3482694"/>
              <a:gd name="connsiteX3" fmla="*/ 4039926 w 4039926"/>
              <a:gd name="connsiteY3" fmla="*/ 3482694 h 3482694"/>
              <a:gd name="connsiteX4" fmla="*/ 2019962 w 4039926"/>
              <a:gd name="connsiteY4" fmla="*/ 3482694 h 3482694"/>
              <a:gd name="connsiteX5" fmla="*/ 3029943 w 4039926"/>
              <a:gd name="connsiteY5" fmla="*/ 1741348 h 3482694"/>
              <a:gd name="connsiteX6" fmla="*/ 1029402 w 4039926"/>
              <a:gd name="connsiteY6" fmla="*/ 1741348 h 3482694"/>
              <a:gd name="connsiteX7" fmla="*/ 2039384 w 4039926"/>
              <a:gd name="connsiteY7" fmla="*/ 0 h 3482694"/>
              <a:gd name="connsiteX8" fmla="*/ 3049366 w 4039926"/>
              <a:gd name="connsiteY8" fmla="*/ 1741348 h 3482694"/>
              <a:gd name="connsiteX9" fmla="*/ 3029945 w 4039926"/>
              <a:gd name="connsiteY9" fmla="*/ 1741348 h 348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9926" h="3482694">
                <a:moveTo>
                  <a:pt x="2019962" y="3482693"/>
                </a:moveTo>
                <a:lnTo>
                  <a:pt x="0" y="3482693"/>
                </a:lnTo>
                <a:lnTo>
                  <a:pt x="1009981" y="1741347"/>
                </a:lnTo>
                <a:close/>
                <a:moveTo>
                  <a:pt x="4039926" y="3482694"/>
                </a:moveTo>
                <a:lnTo>
                  <a:pt x="2019962" y="3482694"/>
                </a:lnTo>
                <a:lnTo>
                  <a:pt x="3029943" y="1741348"/>
                </a:lnTo>
                <a:lnTo>
                  <a:pt x="1029402" y="1741348"/>
                </a:lnTo>
                <a:lnTo>
                  <a:pt x="2039384" y="0"/>
                </a:lnTo>
                <a:lnTo>
                  <a:pt x="3049366" y="1741348"/>
                </a:lnTo>
                <a:lnTo>
                  <a:pt x="3029945" y="1741348"/>
                </a:lnTo>
                <a:close/>
              </a:path>
            </a:pathLst>
          </a:custGeom>
          <a:blipFill dpi="0" rotWithShape="0">
            <a:blip r:embed="rId1"/>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72296" y="1483405"/>
            <a:ext cx="4185761" cy="461665"/>
          </a:xfrm>
          <a:prstGeom prst="rect">
            <a:avLst/>
          </a:prstGeom>
        </p:spPr>
        <p:txBody>
          <a:bodyPr wrap="none">
            <a:spAutoFit/>
          </a:bodyPr>
          <a:lstStyle/>
          <a:p>
            <a:r>
              <a:rPr lang="zh-CN" altLang="en-US" sz="2400" b="1" dirty="0">
                <a:solidFill>
                  <a:schemeClr val="tx1">
                    <a:lumMod val="75000"/>
                    <a:lumOff val="25000"/>
                  </a:schemeClr>
                </a:solidFill>
              </a:rPr>
              <a:t>如何把音频分割成单个拨号音</a:t>
            </a:r>
            <a:endParaRPr lang="zh-CN" altLang="en-US" sz="2400" b="1" dirty="0">
              <a:solidFill>
                <a:schemeClr val="tx1">
                  <a:lumMod val="75000"/>
                  <a:lumOff val="25000"/>
                </a:schemeClr>
              </a:solidFill>
            </a:endParaRPr>
          </a:p>
        </p:txBody>
      </p:sp>
      <p:sp>
        <p:nvSpPr>
          <p:cNvPr id="21" name="矩形 20"/>
          <p:cNvSpPr/>
          <p:nvPr/>
        </p:nvSpPr>
        <p:spPr>
          <a:xfrm>
            <a:off x="972296" y="2687794"/>
            <a:ext cx="4887877" cy="461665"/>
          </a:xfrm>
          <a:prstGeom prst="rect">
            <a:avLst/>
          </a:prstGeom>
        </p:spPr>
        <p:txBody>
          <a:bodyPr wrap="none">
            <a:spAutoFit/>
          </a:bodyPr>
          <a:lstStyle/>
          <a:p>
            <a:r>
              <a:rPr lang="zh-CN" altLang="en-US" sz="2400" b="1" dirty="0">
                <a:solidFill>
                  <a:schemeClr val="tx1">
                    <a:lumMod val="75000"/>
                    <a:lumOff val="25000"/>
                  </a:schemeClr>
                </a:solidFill>
              </a:rPr>
              <a:t>对于第二段音频中的杂音如何处理</a:t>
            </a:r>
            <a:endParaRPr lang="zh-CN" altLang="en-US" sz="2400" b="1" dirty="0">
              <a:solidFill>
                <a:schemeClr val="tx1">
                  <a:lumMod val="75000"/>
                  <a:lumOff val="25000"/>
                </a:schemeClr>
              </a:solidFill>
            </a:endParaRPr>
          </a:p>
        </p:txBody>
      </p:sp>
      <p:sp>
        <p:nvSpPr>
          <p:cNvPr id="23" name="矩形 22"/>
          <p:cNvSpPr/>
          <p:nvPr/>
        </p:nvSpPr>
        <p:spPr>
          <a:xfrm>
            <a:off x="972296" y="3892183"/>
            <a:ext cx="4891083" cy="461665"/>
          </a:xfrm>
          <a:prstGeom prst="rect">
            <a:avLst/>
          </a:prstGeom>
        </p:spPr>
        <p:txBody>
          <a:bodyPr wrap="none">
            <a:spAutoFit/>
          </a:bodyPr>
          <a:lstStyle/>
          <a:p>
            <a:r>
              <a:rPr lang="zh-CN" altLang="en-US" sz="2400" b="1" dirty="0">
                <a:solidFill>
                  <a:schemeClr val="tx1">
                    <a:lumMod val="75000"/>
                    <a:lumOff val="25000"/>
                  </a:schemeClr>
                </a:solidFill>
              </a:rPr>
              <a:t>得到单个拨号音后如何处理和匹配</a:t>
            </a:r>
            <a:endParaRPr lang="zh-CN" altLang="en-US" sz="2400" b="1" dirty="0">
              <a:solidFill>
                <a:schemeClr val="tx1">
                  <a:lumMod val="75000"/>
                  <a:lumOff val="25000"/>
                </a:schemeClr>
              </a:solidFill>
            </a:endParaRPr>
          </a:p>
        </p:txBody>
      </p:sp>
      <p:sp>
        <p:nvSpPr>
          <p:cNvPr id="25" name="矩形 24"/>
          <p:cNvSpPr/>
          <p:nvPr/>
        </p:nvSpPr>
        <p:spPr>
          <a:xfrm>
            <a:off x="972296" y="5096572"/>
            <a:ext cx="3348994" cy="461665"/>
          </a:xfrm>
          <a:prstGeom prst="rect">
            <a:avLst/>
          </a:prstGeom>
        </p:spPr>
        <p:txBody>
          <a:bodyPr wrap="none">
            <a:spAutoFit/>
          </a:bodyPr>
          <a:lstStyle/>
          <a:p>
            <a:r>
              <a:rPr lang="zh-CN" altLang="en-US" sz="2400" b="1" dirty="0">
                <a:solidFill>
                  <a:schemeClr val="tx1">
                    <a:lumMod val="75000"/>
                    <a:lumOff val="25000"/>
                  </a:schemeClr>
                </a:solidFill>
              </a:rPr>
              <a:t>语音信号的特征和处理</a:t>
            </a:r>
            <a:endParaRPr lang="zh-CN" altLang="en-US" sz="2400" b="1" dirty="0">
              <a:solidFill>
                <a:schemeClr val="tx1">
                  <a:lumMod val="75000"/>
                  <a:lumOff val="25000"/>
                </a:schemeClr>
              </a:solidFill>
            </a:endParaRPr>
          </a:p>
        </p:txBody>
      </p:sp>
      <p:sp>
        <p:nvSpPr>
          <p:cNvPr id="27" name="等腰三角形 26"/>
          <p:cNvSpPr/>
          <p:nvPr/>
        </p:nvSpPr>
        <p:spPr>
          <a:xfrm rot="5400000">
            <a:off x="710198" y="1581768"/>
            <a:ext cx="305471" cy="263337"/>
          </a:xfrm>
          <a:prstGeom prst="triangle">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等腰三角形 27"/>
          <p:cNvSpPr/>
          <p:nvPr/>
        </p:nvSpPr>
        <p:spPr>
          <a:xfrm rot="5400000">
            <a:off x="710198" y="2771184"/>
            <a:ext cx="305471" cy="263337"/>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等腰三角形 28"/>
          <p:cNvSpPr/>
          <p:nvPr/>
        </p:nvSpPr>
        <p:spPr>
          <a:xfrm rot="5400000">
            <a:off x="710198" y="3986007"/>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29"/>
          <p:cNvSpPr/>
          <p:nvPr/>
        </p:nvSpPr>
        <p:spPr>
          <a:xfrm rot="5400000">
            <a:off x="710198" y="5190396"/>
            <a:ext cx="305471" cy="263337"/>
          </a:xfrm>
          <a:prstGeom prst="triangle">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10" name="平行四边形 9"/>
          <p:cNvSpPr/>
          <p:nvPr/>
        </p:nvSpPr>
        <p:spPr>
          <a:xfrm>
            <a:off x="1068405" y="0"/>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FF9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682356" y="1847853"/>
            <a:ext cx="925253" cy="1862048"/>
          </a:xfrm>
          <a:prstGeom prst="rect">
            <a:avLst/>
          </a:prstGeom>
          <a:noFill/>
        </p:spPr>
        <p:txBody>
          <a:bodyPr wrap="none" rtlCol="0">
            <a:spAutoFit/>
          </a:bodyPr>
          <a:lstStyle/>
          <a:p>
            <a:r>
              <a:rPr lang="en-US" altLang="zh-CN" sz="11500" dirty="0">
                <a:solidFill>
                  <a:schemeClr val="bg1"/>
                </a:solidFill>
              </a:rPr>
              <a:t>2</a:t>
            </a:r>
            <a:endParaRPr lang="zh-CN" altLang="en-US" sz="11500" dirty="0">
              <a:solidFill>
                <a:schemeClr val="bg1"/>
              </a:solidFill>
            </a:endParaRPr>
          </a:p>
        </p:txBody>
      </p:sp>
      <p:sp>
        <p:nvSpPr>
          <p:cNvPr id="13" name="矩形 12"/>
          <p:cNvSpPr/>
          <p:nvPr/>
        </p:nvSpPr>
        <p:spPr>
          <a:xfrm>
            <a:off x="4875153" y="4766730"/>
            <a:ext cx="2441694" cy="769441"/>
          </a:xfrm>
          <a:prstGeom prst="rect">
            <a:avLst/>
          </a:prstGeom>
        </p:spPr>
        <p:txBody>
          <a:bodyPr wrap="none">
            <a:spAutoFit/>
          </a:bodyPr>
          <a:lstStyle/>
          <a:p>
            <a:r>
              <a:rPr lang="zh-CN" altLang="en-US" sz="4400" b="1" dirty="0">
                <a:solidFill>
                  <a:schemeClr val="bg1"/>
                </a:solidFill>
              </a:rPr>
              <a:t>小组分工</a:t>
            </a:r>
            <a:endParaRPr lang="zh-CN" altLang="en-US" sz="4400" b="1" dirty="0">
              <a:solidFill>
                <a:schemeClr val="bg1"/>
              </a:solidFill>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77894"/>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第二部分 </a:t>
            </a:r>
            <a:r>
              <a:rPr lang="en-US" altLang="zh-CN" dirty="0">
                <a:solidFill>
                  <a:schemeClr val="bg1"/>
                </a:solidFill>
              </a:rPr>
              <a:t>| </a:t>
            </a:r>
            <a:r>
              <a:rPr lang="zh-CN" altLang="en-US" dirty="0">
                <a:solidFill>
                  <a:schemeClr val="bg1"/>
                </a:solidFill>
              </a:rPr>
              <a:t>小组分工</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rot="16200000">
            <a:off x="8980869" y="2422122"/>
            <a:ext cx="4504116" cy="2496206"/>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a:off x="6484663" y="2409422"/>
            <a:ext cx="4504116" cy="2496206"/>
          </a:xfrm>
          <a:prstGeom prst="triangle">
            <a:avLst>
              <a:gd name="adj" fmla="val 50000"/>
            </a:avLst>
          </a:prstGeom>
          <a:noFill/>
          <a:ln>
            <a:solidFill>
              <a:srgbClr val="FF9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a:off x="-1003955" y="2409422"/>
            <a:ext cx="4504116" cy="249620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121"/>
          <p:cNvGrpSpPr>
            <a:grpSpLocks noChangeAspect="1"/>
          </p:cNvGrpSpPr>
          <p:nvPr/>
        </p:nvGrpSpPr>
        <p:grpSpPr bwMode="auto">
          <a:xfrm>
            <a:off x="1248102" y="3381640"/>
            <a:ext cx="754758" cy="642396"/>
            <a:chOff x="515" y="3088"/>
            <a:chExt cx="665" cy="566"/>
          </a:xfrm>
          <a:solidFill>
            <a:srgbClr val="DA4818"/>
          </a:solidFill>
        </p:grpSpPr>
        <p:sp>
          <p:nvSpPr>
            <p:cNvPr id="26"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5" name="Group 32"/>
          <p:cNvGrpSpPr>
            <a:grpSpLocks noChangeAspect="1"/>
          </p:cNvGrpSpPr>
          <p:nvPr/>
        </p:nvGrpSpPr>
        <p:grpSpPr bwMode="auto">
          <a:xfrm>
            <a:off x="8649327" y="3309569"/>
            <a:ext cx="907980" cy="644666"/>
            <a:chOff x="4354" y="1098"/>
            <a:chExt cx="800" cy="568"/>
          </a:xfrm>
          <a:solidFill>
            <a:srgbClr val="F67A3A"/>
          </a:solidFill>
        </p:grpSpPr>
        <p:sp>
          <p:nvSpPr>
            <p:cNvPr id="3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8" name="文本框 7"/>
          <p:cNvSpPr txBox="1"/>
          <p:nvPr/>
        </p:nvSpPr>
        <p:spPr>
          <a:xfrm>
            <a:off x="2654599" y="2801726"/>
            <a:ext cx="4500838" cy="1669431"/>
          </a:xfrm>
          <a:prstGeom prst="rect">
            <a:avLst/>
          </a:prstGeom>
          <a:noFill/>
        </p:spPr>
        <p:txBody>
          <a:bodyPr wrap="square" rtlCol="0">
            <a:spAutoFit/>
          </a:bodyPr>
          <a:lstStyle/>
          <a:p>
            <a:pPr>
              <a:lnSpc>
                <a:spcPct val="200000"/>
              </a:lnSpc>
            </a:pPr>
            <a:r>
              <a:rPr lang="zh-CN" altLang="en-US" dirty="0"/>
              <a:t>音频处理：宋翔、张镒丞</a:t>
            </a:r>
            <a:endParaRPr lang="en-US" altLang="zh-CN" dirty="0"/>
          </a:p>
          <a:p>
            <a:pPr>
              <a:lnSpc>
                <a:spcPct val="200000"/>
              </a:lnSpc>
            </a:pPr>
            <a:r>
              <a:rPr lang="zh-CN" altLang="en-US" dirty="0"/>
              <a:t>音频匹配：孙熠遥</a:t>
            </a:r>
            <a:endParaRPr lang="en-US" altLang="zh-CN" dirty="0"/>
          </a:p>
          <a:p>
            <a:pPr>
              <a:lnSpc>
                <a:spcPct val="200000"/>
              </a:lnSpc>
            </a:pPr>
            <a:r>
              <a:rPr lang="en-US" altLang="zh-CN" dirty="0">
                <a:latin typeface="+mn-ea"/>
              </a:rPr>
              <a:t>PPT</a:t>
            </a:r>
            <a:r>
              <a:rPr lang="zh-CN" altLang="en-US" dirty="0">
                <a:latin typeface="+mn-ea"/>
              </a:rPr>
              <a:t>制作</a:t>
            </a:r>
            <a:r>
              <a:rPr lang="en-US" altLang="zh-CN" dirty="0">
                <a:latin typeface="+mn-ea"/>
              </a:rPr>
              <a:t>: </a:t>
            </a:r>
            <a:r>
              <a:rPr lang="zh-CN" altLang="en-US"/>
              <a:t>宋翔、孙熠遥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artisticBlur radius="49"/>
                    </a14:imgEffect>
                    <a14:imgEffect>
                      <a14:saturation sat="0"/>
                    </a14:imgEffect>
                  </a14:imgLayer>
                </a14:imgProps>
              </a:ext>
            </a:extLst>
          </a:blip>
          <a:stretch>
            <a:fillRect/>
          </a:stretch>
        </p:blipFill>
        <p:spPr>
          <a:xfrm>
            <a:off x="0" y="0"/>
            <a:ext cx="12192000" cy="6858000"/>
          </a:xfrm>
          <a:prstGeom prst="rect">
            <a:avLst/>
          </a:prstGeom>
        </p:spPr>
      </p:pic>
      <p:sp>
        <p:nvSpPr>
          <p:cNvPr id="10" name="平行四边形 9"/>
          <p:cNvSpPr/>
          <p:nvPr/>
        </p:nvSpPr>
        <p:spPr>
          <a:xfrm>
            <a:off x="1068405" y="0"/>
            <a:ext cx="10015122" cy="6858000"/>
          </a:xfrm>
          <a:prstGeom prst="parallelogram">
            <a:avLst>
              <a:gd name="adj" fmla="val 38333"/>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组合 6"/>
          <p:cNvGrpSpPr/>
          <p:nvPr/>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rgbClr val="F67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文本框 11"/>
          <p:cNvSpPr txBox="1"/>
          <p:nvPr/>
        </p:nvSpPr>
        <p:spPr>
          <a:xfrm>
            <a:off x="5682356" y="1847853"/>
            <a:ext cx="966931" cy="1862048"/>
          </a:xfrm>
          <a:prstGeom prst="rect">
            <a:avLst/>
          </a:prstGeom>
          <a:noFill/>
        </p:spPr>
        <p:txBody>
          <a:bodyPr wrap="none" rtlCol="0">
            <a:spAutoFit/>
          </a:bodyPr>
          <a:lstStyle/>
          <a:p>
            <a:r>
              <a:rPr lang="en-US" altLang="zh-CN" sz="11500" dirty="0">
                <a:solidFill>
                  <a:schemeClr val="bg1"/>
                </a:solidFill>
              </a:rPr>
              <a:t>3</a:t>
            </a:r>
            <a:endParaRPr lang="zh-CN" altLang="en-US" sz="11500" dirty="0">
              <a:solidFill>
                <a:schemeClr val="bg1"/>
              </a:solidFill>
            </a:endParaRPr>
          </a:p>
        </p:txBody>
      </p:sp>
      <p:sp>
        <p:nvSpPr>
          <p:cNvPr id="13" name="矩形 12"/>
          <p:cNvSpPr/>
          <p:nvPr/>
        </p:nvSpPr>
        <p:spPr>
          <a:xfrm>
            <a:off x="4875153" y="4766730"/>
            <a:ext cx="2441694" cy="769441"/>
          </a:xfrm>
          <a:prstGeom prst="rect">
            <a:avLst/>
          </a:prstGeom>
        </p:spPr>
        <p:txBody>
          <a:bodyPr wrap="none">
            <a:spAutoFit/>
          </a:bodyPr>
          <a:lstStyle/>
          <a:p>
            <a:r>
              <a:rPr lang="zh-CN" altLang="en-US" sz="4400" b="1" dirty="0">
                <a:solidFill>
                  <a:schemeClr val="bg1"/>
                </a:solidFill>
              </a:rPr>
              <a:t>音频处理</a:t>
            </a:r>
            <a:endParaRPr lang="zh-CN" altLang="en-US" sz="4400" b="1" dirty="0">
              <a:solidFill>
                <a:schemeClr val="bg1"/>
              </a:solidFill>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20989" y="1742173"/>
            <a:ext cx="2531444" cy="3734602"/>
          </a:xfrm>
          <a:prstGeom prst="rect">
            <a:avLst/>
          </a:prstGeom>
          <a:noFill/>
          <a:ln w="28575">
            <a:solidFill>
              <a:srgbClr val="F5C6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822271" y="1742172"/>
            <a:ext cx="2531444" cy="4918509"/>
          </a:xfrm>
          <a:prstGeom prst="rect">
            <a:avLst/>
          </a:prstGeom>
          <a:noFill/>
          <a:ln w="28575">
            <a:solidFill>
              <a:srgbClr val="FF9D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323553" y="1742172"/>
            <a:ext cx="2531444" cy="4918509"/>
          </a:xfrm>
          <a:prstGeom prst="rect">
            <a:avLst/>
          </a:prstGeom>
          <a:noFill/>
          <a:ln w="28575">
            <a:solidFill>
              <a:srgbClr val="FB40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第三部分 </a:t>
            </a:r>
            <a:r>
              <a:rPr lang="en-US" altLang="zh-CN" dirty="0">
                <a:solidFill>
                  <a:schemeClr val="bg1"/>
                </a:solidFill>
              </a:rPr>
              <a:t>| </a:t>
            </a:r>
            <a:r>
              <a:rPr lang="zh-CN" altLang="en-US" dirty="0">
                <a:solidFill>
                  <a:schemeClr val="bg1"/>
                </a:solidFill>
              </a:rPr>
              <a:t>音频处理</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等腰三角形 1"/>
          <p:cNvSpPr/>
          <p:nvPr/>
        </p:nvSpPr>
        <p:spPr>
          <a:xfrm>
            <a:off x="0" y="3619500"/>
            <a:ext cx="12192000" cy="3238500"/>
          </a:xfrm>
          <a:prstGeom prst="triangle">
            <a:avLst>
              <a:gd name="adj" fmla="val 0"/>
            </a:avLst>
          </a:prstGeom>
          <a:blipFill>
            <a:blip r:embed="rId1"/>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1980318" y="1919222"/>
            <a:ext cx="1145406" cy="987419"/>
          </a:xfrm>
          <a:prstGeom prst="triangle">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等腰三角形 15"/>
          <p:cNvSpPr/>
          <p:nvPr/>
        </p:nvSpPr>
        <p:spPr>
          <a:xfrm rot="10800000">
            <a:off x="5515290" y="1919222"/>
            <a:ext cx="1145406" cy="987419"/>
          </a:xfrm>
          <a:prstGeom prst="triangle">
            <a:avLst/>
          </a:prstGeom>
          <a:solidFill>
            <a:srgbClr val="FF9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9016572" y="1919222"/>
            <a:ext cx="1145406" cy="987419"/>
          </a:xfrm>
          <a:prstGeom prst="triangle">
            <a:avLst/>
          </a:prstGeom>
          <a:solidFill>
            <a:srgbClr val="FB40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77776" y="3015012"/>
            <a:ext cx="2402347" cy="400110"/>
          </a:xfrm>
          <a:prstGeom prst="rect">
            <a:avLst/>
          </a:prstGeom>
        </p:spPr>
        <p:txBody>
          <a:bodyPr wrap="square">
            <a:spAutoFit/>
          </a:bodyPr>
          <a:lstStyle/>
          <a:p>
            <a:pPr algn="ctr"/>
            <a:r>
              <a:rPr lang="zh-CN" altLang="en-US" sz="2000" b="1" dirty="0">
                <a:solidFill>
                  <a:schemeClr val="tx1">
                    <a:lumMod val="85000"/>
                    <a:lumOff val="15000"/>
                  </a:schemeClr>
                </a:solidFill>
              </a:rPr>
              <a:t>问题</a:t>
            </a:r>
            <a:endParaRPr lang="zh-CN" altLang="en-US" sz="2000" b="1" dirty="0">
              <a:solidFill>
                <a:schemeClr val="tx1">
                  <a:lumMod val="85000"/>
                  <a:lumOff val="15000"/>
                </a:schemeClr>
              </a:solidFill>
            </a:endParaRPr>
          </a:p>
        </p:txBody>
      </p:sp>
      <p:sp>
        <p:nvSpPr>
          <p:cNvPr id="19" name="矩形 18"/>
          <p:cNvSpPr/>
          <p:nvPr/>
        </p:nvSpPr>
        <p:spPr>
          <a:xfrm>
            <a:off x="1366661" y="3381640"/>
            <a:ext cx="2478264" cy="911340"/>
          </a:xfrm>
          <a:prstGeom prst="rect">
            <a:avLst/>
          </a:prstGeom>
        </p:spPr>
        <p:txBody>
          <a:bodyPr wrap="square">
            <a:spAutoFit/>
          </a:bodyPr>
          <a:lstStyle/>
          <a:p>
            <a:pPr algn="ctr">
              <a:lnSpc>
                <a:spcPct val="130000"/>
              </a:lnSpc>
            </a:pPr>
            <a:r>
              <a:rPr lang="zh-CN" altLang="en-US" sz="1050" dirty="0">
                <a:solidFill>
                  <a:schemeClr val="tx1">
                    <a:lumMod val="85000"/>
                    <a:lumOff val="15000"/>
                  </a:schemeClr>
                </a:solidFill>
                <a:latin typeface="微软雅黑" panose="020B0503020204020204" charset="-122"/>
                <a:ea typeface="微软雅黑" panose="020B0503020204020204" charset="-122"/>
              </a:rPr>
              <a:t>最开始不知道选用语音信号的哪个特征来把单个拨号音切割出来，同时不知道应该如何将混在杂音中的拨号音识别出来</a:t>
            </a:r>
            <a:endParaRPr lang="zh-CN" altLang="en-US" sz="1050" dirty="0">
              <a:solidFill>
                <a:schemeClr val="tx1">
                  <a:lumMod val="85000"/>
                  <a:lumOff val="15000"/>
                </a:schemeClr>
              </a:solidFill>
            </a:endParaRPr>
          </a:p>
        </p:txBody>
      </p:sp>
      <p:sp>
        <p:nvSpPr>
          <p:cNvPr id="21" name="矩形 20"/>
          <p:cNvSpPr/>
          <p:nvPr/>
        </p:nvSpPr>
        <p:spPr>
          <a:xfrm>
            <a:off x="2311801" y="1931933"/>
            <a:ext cx="307139" cy="769441"/>
          </a:xfrm>
          <a:prstGeom prst="rect">
            <a:avLst/>
          </a:prstGeom>
        </p:spPr>
        <p:txBody>
          <a:bodyPr wrap="square">
            <a:spAutoFit/>
          </a:bodyPr>
          <a:lstStyle/>
          <a:p>
            <a:r>
              <a:rPr lang="en-US" altLang="zh-CN" sz="4400" b="1" dirty="0">
                <a:solidFill>
                  <a:schemeClr val="tx1">
                    <a:lumMod val="75000"/>
                    <a:lumOff val="25000"/>
                  </a:schemeClr>
                </a:solidFill>
              </a:rPr>
              <a:t>1</a:t>
            </a:r>
            <a:endParaRPr lang="zh-CN" altLang="en-US" sz="4400" b="1" dirty="0">
              <a:solidFill>
                <a:schemeClr val="tx1">
                  <a:lumMod val="75000"/>
                  <a:lumOff val="25000"/>
                </a:schemeClr>
              </a:solidFill>
            </a:endParaRPr>
          </a:p>
        </p:txBody>
      </p:sp>
      <p:sp>
        <p:nvSpPr>
          <p:cNvPr id="22" name="矩形 21"/>
          <p:cNvSpPr/>
          <p:nvPr/>
        </p:nvSpPr>
        <p:spPr>
          <a:xfrm>
            <a:off x="5861066" y="1931933"/>
            <a:ext cx="307139" cy="769441"/>
          </a:xfrm>
          <a:prstGeom prst="rect">
            <a:avLst/>
          </a:prstGeom>
        </p:spPr>
        <p:txBody>
          <a:bodyPr wrap="square">
            <a:spAutoFit/>
          </a:bodyPr>
          <a:lstStyle/>
          <a:p>
            <a:r>
              <a:rPr lang="en-US" altLang="zh-CN" sz="4400" b="1" dirty="0">
                <a:solidFill>
                  <a:schemeClr val="tx1">
                    <a:lumMod val="75000"/>
                    <a:lumOff val="25000"/>
                  </a:schemeClr>
                </a:solidFill>
              </a:rPr>
              <a:t>2</a:t>
            </a:r>
            <a:endParaRPr lang="zh-CN" altLang="en-US" sz="4400" b="1" dirty="0">
              <a:solidFill>
                <a:schemeClr val="tx1">
                  <a:lumMod val="75000"/>
                  <a:lumOff val="25000"/>
                </a:schemeClr>
              </a:solidFill>
            </a:endParaRPr>
          </a:p>
        </p:txBody>
      </p:sp>
      <p:sp>
        <p:nvSpPr>
          <p:cNvPr id="23" name="矩形 22"/>
          <p:cNvSpPr/>
          <p:nvPr/>
        </p:nvSpPr>
        <p:spPr>
          <a:xfrm>
            <a:off x="9364662" y="1931933"/>
            <a:ext cx="307139" cy="769441"/>
          </a:xfrm>
          <a:prstGeom prst="rect">
            <a:avLst/>
          </a:prstGeom>
        </p:spPr>
        <p:txBody>
          <a:bodyPr wrap="square">
            <a:spAutoFit/>
          </a:bodyPr>
          <a:lstStyle/>
          <a:p>
            <a:r>
              <a:rPr lang="en-US" altLang="zh-CN" sz="4400" b="1" dirty="0">
                <a:solidFill>
                  <a:schemeClr val="tx1">
                    <a:lumMod val="75000"/>
                    <a:lumOff val="25000"/>
                  </a:schemeClr>
                </a:solidFill>
              </a:rPr>
              <a:t>3</a:t>
            </a:r>
            <a:endParaRPr lang="zh-CN" altLang="en-US" sz="4400" b="1" dirty="0">
              <a:solidFill>
                <a:schemeClr val="tx1">
                  <a:lumMod val="75000"/>
                  <a:lumOff val="25000"/>
                </a:schemeClr>
              </a:solidFill>
            </a:endParaRPr>
          </a:p>
        </p:txBody>
      </p:sp>
      <p:sp>
        <p:nvSpPr>
          <p:cNvPr id="24" name="矩形 23"/>
          <p:cNvSpPr/>
          <p:nvPr/>
        </p:nvSpPr>
        <p:spPr>
          <a:xfrm>
            <a:off x="4879565" y="3015012"/>
            <a:ext cx="2402347" cy="400110"/>
          </a:xfrm>
          <a:prstGeom prst="rect">
            <a:avLst/>
          </a:prstGeom>
        </p:spPr>
        <p:txBody>
          <a:bodyPr wrap="square">
            <a:spAutoFit/>
          </a:bodyPr>
          <a:lstStyle/>
          <a:p>
            <a:pPr algn="ctr"/>
            <a:r>
              <a:rPr lang="zh-CN" altLang="en-US" sz="2000" b="1" dirty="0">
                <a:solidFill>
                  <a:schemeClr val="tx1">
                    <a:lumMod val="85000"/>
                    <a:lumOff val="15000"/>
                  </a:schemeClr>
                </a:solidFill>
              </a:rPr>
              <a:t>探索</a:t>
            </a:r>
            <a:endParaRPr lang="zh-CN" altLang="en-US" sz="2000" b="1" dirty="0">
              <a:solidFill>
                <a:schemeClr val="tx1">
                  <a:lumMod val="85000"/>
                  <a:lumOff val="15000"/>
                </a:schemeClr>
              </a:solidFill>
            </a:endParaRPr>
          </a:p>
        </p:txBody>
      </p:sp>
      <p:sp>
        <p:nvSpPr>
          <p:cNvPr id="25" name="矩形 24"/>
          <p:cNvSpPr/>
          <p:nvPr/>
        </p:nvSpPr>
        <p:spPr>
          <a:xfrm>
            <a:off x="4868450" y="3381640"/>
            <a:ext cx="2478264" cy="912109"/>
          </a:xfrm>
          <a:prstGeom prst="rect">
            <a:avLst/>
          </a:prstGeom>
        </p:spPr>
        <p:txBody>
          <a:bodyPr wrap="square">
            <a:spAutoFit/>
          </a:bodyPr>
          <a:lstStyle/>
          <a:p>
            <a:pPr algn="ctr">
              <a:lnSpc>
                <a:spcPct val="130000"/>
              </a:lnSpc>
            </a:pPr>
            <a:r>
              <a:rPr lang="zh-CN" altLang="en-US" sz="1050" dirty="0">
                <a:solidFill>
                  <a:schemeClr val="tx1">
                    <a:lumMod val="85000"/>
                    <a:lumOff val="15000"/>
                  </a:schemeClr>
                </a:solidFill>
                <a:latin typeface="微软雅黑" panose="020B0503020204020204" charset="-122"/>
                <a:ea typeface="微软雅黑" panose="020B0503020204020204" charset="-122"/>
              </a:rPr>
              <a:t>在分离杂音时，通过观察语音波形图，发现拨号音的密度比较大，在因此百度上查阅了一些关于语音音频特征的资料，了解了短时能量、过零率等一些特征</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
        <p:nvSpPr>
          <p:cNvPr id="26" name="矩形 25"/>
          <p:cNvSpPr/>
          <p:nvPr/>
        </p:nvSpPr>
        <p:spPr>
          <a:xfrm>
            <a:off x="8391615" y="3015012"/>
            <a:ext cx="2402347" cy="400110"/>
          </a:xfrm>
          <a:prstGeom prst="rect">
            <a:avLst/>
          </a:prstGeom>
        </p:spPr>
        <p:txBody>
          <a:bodyPr wrap="square">
            <a:spAutoFit/>
          </a:bodyPr>
          <a:lstStyle/>
          <a:p>
            <a:pPr algn="ctr"/>
            <a:r>
              <a:rPr lang="zh-CN" altLang="en-US" sz="2000" b="1" dirty="0">
                <a:solidFill>
                  <a:schemeClr val="tx1">
                    <a:lumMod val="85000"/>
                    <a:lumOff val="15000"/>
                  </a:schemeClr>
                </a:solidFill>
              </a:rPr>
              <a:t>尝试</a:t>
            </a:r>
            <a:endParaRPr lang="zh-CN" altLang="en-US" sz="2000" b="1" dirty="0">
              <a:solidFill>
                <a:schemeClr val="tx1">
                  <a:lumMod val="85000"/>
                  <a:lumOff val="15000"/>
                </a:schemeClr>
              </a:solidFill>
            </a:endParaRPr>
          </a:p>
        </p:txBody>
      </p:sp>
      <p:sp>
        <p:nvSpPr>
          <p:cNvPr id="28" name="矩形 27"/>
          <p:cNvSpPr/>
          <p:nvPr/>
        </p:nvSpPr>
        <p:spPr>
          <a:xfrm>
            <a:off x="8323553" y="3423427"/>
            <a:ext cx="2478264" cy="491994"/>
          </a:xfrm>
          <a:prstGeom prst="rect">
            <a:avLst/>
          </a:prstGeom>
        </p:spPr>
        <p:txBody>
          <a:bodyPr wrap="square">
            <a:spAutoFit/>
          </a:bodyPr>
          <a:lstStyle/>
          <a:p>
            <a:pPr algn="ctr">
              <a:lnSpc>
                <a:spcPct val="130000"/>
              </a:lnSpc>
            </a:pPr>
            <a:r>
              <a:rPr lang="zh-CN" altLang="en-US" sz="1050" dirty="0">
                <a:solidFill>
                  <a:schemeClr val="tx1">
                    <a:lumMod val="85000"/>
                    <a:lumOff val="15000"/>
                  </a:schemeClr>
                </a:solidFill>
                <a:latin typeface="微软雅黑" panose="020B0503020204020204" charset="-122"/>
                <a:ea typeface="微软雅黑" panose="020B0503020204020204" charset="-122"/>
              </a:rPr>
              <a:t>首次使用短时能量进行尝试，对于第两段音频分析</a:t>
            </a:r>
            <a:endParaRPr lang="zh-CN" altLang="en-US" sz="1050" dirty="0">
              <a:solidFill>
                <a:schemeClr val="tx1">
                  <a:lumMod val="85000"/>
                  <a:lumOff val="15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375356" y="1224944"/>
            <a:ext cx="6096000" cy="4568179"/>
          </a:xfrm>
          <a:prstGeom prst="rect">
            <a:avLst/>
          </a:prstGeom>
        </p:spPr>
      </p:pic>
      <p:cxnSp>
        <p:nvCxnSpPr>
          <p:cNvPr id="18" name="直接连接符 17"/>
          <p:cNvCxnSpPr/>
          <p:nvPr/>
        </p:nvCxnSpPr>
        <p:spPr>
          <a:xfrm flipH="1">
            <a:off x="-373582" y="773804"/>
            <a:ext cx="2627696"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0" y="89926"/>
            <a:ext cx="6282268" cy="470836"/>
            <a:chOff x="0" y="182880"/>
            <a:chExt cx="6207760" cy="327259"/>
          </a:xfrm>
        </p:grpSpPr>
        <p:sp>
          <p:nvSpPr>
            <p:cNvPr id="5" name="矩形 4"/>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2718" y="136444"/>
            <a:ext cx="2173993" cy="369332"/>
          </a:xfrm>
          <a:prstGeom prst="rect">
            <a:avLst/>
          </a:prstGeom>
        </p:spPr>
        <p:txBody>
          <a:bodyPr wrap="none">
            <a:spAutoFit/>
          </a:bodyPr>
          <a:lstStyle/>
          <a:p>
            <a:r>
              <a:rPr lang="zh-CN" altLang="en-US" dirty="0">
                <a:solidFill>
                  <a:schemeClr val="bg1"/>
                </a:solidFill>
              </a:rPr>
              <a:t>第三部分 </a:t>
            </a:r>
            <a:r>
              <a:rPr lang="en-US" altLang="zh-CN" dirty="0">
                <a:solidFill>
                  <a:schemeClr val="bg1"/>
                </a:solidFill>
              </a:rPr>
              <a:t>| </a:t>
            </a:r>
            <a:r>
              <a:rPr lang="zh-CN" altLang="en-US" dirty="0">
                <a:solidFill>
                  <a:schemeClr val="bg1"/>
                </a:solidFill>
              </a:rPr>
              <a:t>音频处理</a:t>
            </a:r>
            <a:endParaRPr lang="zh-CN" altLang="en-US" dirty="0">
              <a:solidFill>
                <a:schemeClr val="bg1"/>
              </a:solidFill>
            </a:endParaRPr>
          </a:p>
        </p:txBody>
      </p:sp>
      <p:sp>
        <p:nvSpPr>
          <p:cNvPr id="11" name="等腰三角形 10"/>
          <p:cNvSpPr/>
          <p:nvPr/>
        </p:nvSpPr>
        <p:spPr>
          <a:xfrm rot="5400000">
            <a:off x="90952" y="206040"/>
            <a:ext cx="305471" cy="263337"/>
          </a:xfrm>
          <a:prstGeom prst="triangle">
            <a:avLst/>
          </a:prstGeom>
          <a:solidFill>
            <a:srgbClr val="F67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菱形 1"/>
          <p:cNvSpPr/>
          <p:nvPr/>
        </p:nvSpPr>
        <p:spPr>
          <a:xfrm>
            <a:off x="6584547" y="901549"/>
            <a:ext cx="5362846" cy="5444727"/>
          </a:xfrm>
          <a:prstGeom prst="diamond">
            <a:avLst/>
          </a:prstGeom>
          <a:solidFill>
            <a:srgbClr val="F5C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 name="直接连接符 18"/>
          <p:cNvCxnSpPr/>
          <p:nvPr/>
        </p:nvCxnSpPr>
        <p:spPr>
          <a:xfrm flipH="1">
            <a:off x="-2092930" y="2535228"/>
            <a:ext cx="2627696"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11039045" y="2743200"/>
            <a:ext cx="2627696"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9319697" y="4504624"/>
            <a:ext cx="2627696" cy="2560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tretch>
            <a:fillRect/>
          </a:stretch>
        </p:blipFill>
        <p:spPr>
          <a:xfrm>
            <a:off x="6471356" y="718218"/>
            <a:ext cx="5497059" cy="5610011"/>
          </a:xfrm>
          <a:prstGeom prst="rect">
            <a:avLst/>
          </a:prstGeom>
        </p:spPr>
      </p:pic>
      <p:sp>
        <p:nvSpPr>
          <p:cNvPr id="25" name="文本框 24"/>
          <p:cNvSpPr txBox="1"/>
          <p:nvPr/>
        </p:nvSpPr>
        <p:spPr>
          <a:xfrm>
            <a:off x="8752974" y="3601290"/>
            <a:ext cx="1257300" cy="369332"/>
          </a:xfrm>
          <a:prstGeom prst="rect">
            <a:avLst/>
          </a:prstGeom>
          <a:noFill/>
        </p:spPr>
        <p:txBody>
          <a:bodyPr wrap="square" rtlCol="0">
            <a:spAutoFit/>
          </a:bodyPr>
          <a:lstStyle/>
          <a:p>
            <a:r>
              <a:rPr lang="zh-CN" altLang="en-US" dirty="0"/>
              <a:t>短时能量</a:t>
            </a:r>
            <a:endParaRPr lang="zh-CN" altLang="en-US" dirty="0"/>
          </a:p>
        </p:txBody>
      </p:sp>
      <p:sp>
        <p:nvSpPr>
          <p:cNvPr id="40" name="文本框 39"/>
          <p:cNvSpPr txBox="1"/>
          <p:nvPr/>
        </p:nvSpPr>
        <p:spPr>
          <a:xfrm>
            <a:off x="8752974" y="1059017"/>
            <a:ext cx="1257300" cy="369332"/>
          </a:xfrm>
          <a:prstGeom prst="rect">
            <a:avLst/>
          </a:prstGeom>
          <a:noFill/>
        </p:spPr>
        <p:txBody>
          <a:bodyPr wrap="square" rtlCol="0">
            <a:spAutoFit/>
          </a:bodyPr>
          <a:lstStyle/>
          <a:p>
            <a:r>
              <a:rPr lang="zh-CN" altLang="en-US" dirty="0"/>
              <a:t>语音波形</a:t>
            </a:r>
            <a:endParaRPr lang="zh-CN" altLang="en-US" dirty="0"/>
          </a:p>
        </p:txBody>
      </p:sp>
      <p:sp>
        <p:nvSpPr>
          <p:cNvPr id="29" name="箭头: 下 28"/>
          <p:cNvSpPr/>
          <p:nvPr/>
        </p:nvSpPr>
        <p:spPr>
          <a:xfrm>
            <a:off x="8452184" y="4650205"/>
            <a:ext cx="45719" cy="37899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30" name="箭头: 下 29"/>
          <p:cNvSpPr/>
          <p:nvPr/>
        </p:nvSpPr>
        <p:spPr>
          <a:xfrm>
            <a:off x="8650705" y="4650205"/>
            <a:ext cx="45719" cy="3789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下 33"/>
          <p:cNvSpPr/>
          <p:nvPr/>
        </p:nvSpPr>
        <p:spPr>
          <a:xfrm>
            <a:off x="8788937" y="4650204"/>
            <a:ext cx="45719" cy="4453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箭头: 下 34"/>
          <p:cNvSpPr/>
          <p:nvPr/>
        </p:nvSpPr>
        <p:spPr>
          <a:xfrm>
            <a:off x="8959918" y="4650204"/>
            <a:ext cx="45719" cy="445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箭头: 下 40"/>
          <p:cNvSpPr/>
          <p:nvPr/>
        </p:nvSpPr>
        <p:spPr>
          <a:xfrm>
            <a:off x="9725195" y="4611829"/>
            <a:ext cx="47696" cy="36933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箭头: 下 41"/>
          <p:cNvSpPr/>
          <p:nvPr/>
        </p:nvSpPr>
        <p:spPr>
          <a:xfrm>
            <a:off x="9134376" y="4590047"/>
            <a:ext cx="45719" cy="2767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p:cNvSpPr/>
          <p:nvPr/>
        </p:nvSpPr>
        <p:spPr>
          <a:xfrm>
            <a:off x="9319697" y="4504624"/>
            <a:ext cx="45719" cy="27672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4" name="箭头: 下 43"/>
          <p:cNvSpPr/>
          <p:nvPr/>
        </p:nvSpPr>
        <p:spPr>
          <a:xfrm>
            <a:off x="9495323" y="4866774"/>
            <a:ext cx="45719" cy="22877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箭头: 下 44"/>
          <p:cNvSpPr/>
          <p:nvPr/>
        </p:nvSpPr>
        <p:spPr>
          <a:xfrm>
            <a:off x="9859879" y="4504624"/>
            <a:ext cx="45719" cy="1997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清风素材 https://12sc.taobao.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3">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1377</Words>
  <Application>WPS 演示</Application>
  <PresentationFormat>宽屏</PresentationFormat>
  <Paragraphs>215</Paragraphs>
  <Slides>23</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宋体</vt:lpstr>
      <vt:lpstr>Wingdings</vt:lpstr>
      <vt:lpstr>Segoe UI Light</vt:lpstr>
      <vt:lpstr>微软雅黑</vt:lpstr>
      <vt:lpstr>Impact</vt:lpstr>
      <vt:lpstr>Arial Unicode MS</vt:lpstr>
      <vt:lpstr>Calibri</vt:lpstr>
      <vt:lpstr>仿宋</vt:lpstr>
      <vt:lpstr>黑体</vt:lpstr>
      <vt:lpstr>Adobe Devanagari</vt:lpstr>
      <vt:lpstr>清风素材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sx030808</dc:creator>
  <cp:lastModifiedBy>∠( ᐛ 」∠)＿</cp:lastModifiedBy>
  <cp:revision>59</cp:revision>
  <dcterms:created xsi:type="dcterms:W3CDTF">2015-08-18T02:51:00Z</dcterms:created>
  <dcterms:modified xsi:type="dcterms:W3CDTF">2022-03-20T05:37:45Z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7D383BEEB19D4BBF884377F8691D29B7</vt:lpwstr>
  </property>
  <property fmtid="{D5CDD505-2E9C-101B-9397-08002B2CF9AE}" pid="3" name="KSOProductBuildVer">
    <vt:lpwstr>2052-11.1.0.11365</vt:lpwstr>
  </property>
</Properties>
</file>